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66" r:id="rId3"/>
    <p:sldId id="271" r:id="rId4"/>
    <p:sldId id="267" r:id="rId5"/>
    <p:sldId id="264" r:id="rId6"/>
    <p:sldId id="260" r:id="rId7"/>
    <p:sldId id="261" r:id="rId8"/>
    <p:sldId id="268" r:id="rId9"/>
    <p:sldId id="262" r:id="rId10"/>
    <p:sldId id="265" r:id="rId11"/>
    <p:sldId id="269" r:id="rId12"/>
    <p:sldId id="27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4" d="100"/>
          <a:sy n="64" d="100"/>
        </p:scale>
        <p:origin x="78"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E61D5A-F727-4E85-B272-B8BCBB19936E}" type="datetimeFigureOut">
              <a:rPr lang="en-GB" smtClean="0"/>
              <a:t>07/09/2020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7F68BD-1EA2-47D1-8916-ED439CCC1852}" type="slidenum">
              <a:rPr lang="en-GB" smtClean="0"/>
              <a:t>‹#›</a:t>
            </a:fld>
            <a:endParaRPr lang="en-GB"/>
          </a:p>
        </p:txBody>
      </p:sp>
    </p:spTree>
    <p:extLst>
      <p:ext uri="{BB962C8B-B14F-4D97-AF65-F5344CB8AC3E}">
        <p14:creationId xmlns:p14="http://schemas.microsoft.com/office/powerpoint/2010/main" val="3791589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5816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katie.boughey@norrisbank.stockport.sch.uk" TargetMode="External"/><Relationship Id="rId2" Type="http://schemas.openxmlformats.org/officeDocument/2006/relationships/hyperlink" Target="mailto:karen.aspey@norrisbank.stockport.sch.uk"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phonicsplay.co.uk/"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2768" y="3501080"/>
            <a:ext cx="7931235" cy="549755"/>
          </a:xfrm>
        </p:spPr>
        <p:txBody>
          <a:bodyPr/>
          <a:lstStyle/>
          <a:p>
            <a:pPr algn="ctr"/>
            <a:r>
              <a:rPr lang="en-GB" dirty="0"/>
              <a:t/>
            </a:r>
            <a:br>
              <a:rPr lang="en-GB" dirty="0"/>
            </a:br>
            <a:r>
              <a:rPr lang="en-GB" dirty="0"/>
              <a:t> </a:t>
            </a:r>
            <a:r>
              <a:rPr lang="en-GB" dirty="0" smtClean="0"/>
              <a:t/>
            </a:r>
            <a:br>
              <a:rPr lang="en-GB" dirty="0" smtClean="0"/>
            </a:br>
            <a:endParaRPr lang="en-GB" dirty="0"/>
          </a:p>
        </p:txBody>
      </p:sp>
      <p:sp>
        <p:nvSpPr>
          <p:cNvPr id="4" name="Rectangle 3"/>
          <p:cNvSpPr/>
          <p:nvPr/>
        </p:nvSpPr>
        <p:spPr>
          <a:xfrm>
            <a:off x="616707" y="572960"/>
            <a:ext cx="9383355" cy="3293209"/>
          </a:xfrm>
          <a:prstGeom prst="rect">
            <a:avLst/>
          </a:prstGeom>
        </p:spPr>
        <p:txBody>
          <a:bodyPr wrap="square">
            <a:spAutoFit/>
          </a:bodyPr>
          <a:lstStyle/>
          <a:p>
            <a:r>
              <a:rPr lang="en-GB" sz="4400" dirty="0"/>
              <a:t>Meet the Teacher </a:t>
            </a:r>
            <a:r>
              <a:rPr lang="en-GB" sz="4400" dirty="0" smtClean="0"/>
              <a:t>- Year 2 </a:t>
            </a:r>
          </a:p>
          <a:p>
            <a:r>
              <a:rPr lang="en-GB" sz="4400" dirty="0"/>
              <a:t/>
            </a:r>
            <a:br>
              <a:rPr lang="en-GB" sz="4400" dirty="0"/>
            </a:br>
            <a:r>
              <a:rPr lang="en-GB" sz="4000" dirty="0" smtClean="0"/>
              <a:t>Teachers: Miss Aspey &amp; Miss Boughey</a:t>
            </a:r>
          </a:p>
          <a:p>
            <a:r>
              <a:rPr lang="en-GB" sz="4000" dirty="0" smtClean="0"/>
              <a:t>Teaching Assistant: Mrs Reynolds</a:t>
            </a:r>
          </a:p>
          <a:p>
            <a:r>
              <a:rPr lang="en-GB" sz="4000" dirty="0" smtClean="0"/>
              <a:t>LSAs: Mr Jackson, Mrs Carter  </a:t>
            </a:r>
            <a:endParaRPr lang="en-GB" sz="4000" dirty="0"/>
          </a:p>
        </p:txBody>
      </p:sp>
      <p:pic>
        <p:nvPicPr>
          <p:cNvPr id="5" name="Picture 4"/>
          <p:cNvPicPr>
            <a:picLocks noChangeAspect="1"/>
          </p:cNvPicPr>
          <p:nvPr/>
        </p:nvPicPr>
        <p:blipFill>
          <a:blip r:embed="rId2"/>
          <a:stretch>
            <a:fillRect/>
          </a:stretch>
        </p:blipFill>
        <p:spPr>
          <a:xfrm>
            <a:off x="378296" y="4466324"/>
            <a:ext cx="2143125" cy="2143125"/>
          </a:xfrm>
          <a:prstGeom prst="rect">
            <a:avLst/>
          </a:prstGeom>
        </p:spPr>
      </p:pic>
    </p:spTree>
    <p:extLst>
      <p:ext uri="{BB962C8B-B14F-4D97-AF65-F5344CB8AC3E}">
        <p14:creationId xmlns:p14="http://schemas.microsoft.com/office/powerpoint/2010/main" val="15019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4270" y="370702"/>
            <a:ext cx="9053384" cy="5201424"/>
          </a:xfrm>
          <a:prstGeom prst="rect">
            <a:avLst/>
          </a:prstGeom>
          <a:noFill/>
        </p:spPr>
        <p:txBody>
          <a:bodyPr wrap="square" rtlCol="0">
            <a:spAutoFit/>
          </a:bodyPr>
          <a:lstStyle/>
          <a:p>
            <a:r>
              <a:rPr lang="en-GB" sz="3600" u="sng" dirty="0" smtClean="0"/>
              <a:t>Class Dojo</a:t>
            </a:r>
          </a:p>
          <a:p>
            <a:pPr marL="457200" lvl="0" indent="-431800">
              <a:buClr>
                <a:schemeClr val="dk1"/>
              </a:buClr>
              <a:buSzPts val="3200"/>
              <a:buFont typeface="Trebuchet MS"/>
              <a:buChar char="●"/>
            </a:pPr>
            <a:r>
              <a:rPr lang="en-GB" sz="2000" dirty="0">
                <a:solidFill>
                  <a:schemeClr val="dk1"/>
                </a:solidFill>
                <a:latin typeface="+mj-lt"/>
                <a:ea typeface="Trebuchet MS"/>
                <a:cs typeface="Calibri" panose="020F0502020204030204" pitchFamily="34" charset="0"/>
                <a:sym typeface="Trebuchet MS"/>
              </a:rPr>
              <a:t>In order for </a:t>
            </a:r>
            <a:r>
              <a:rPr lang="en-GB" sz="2000" dirty="0" smtClean="0">
                <a:solidFill>
                  <a:schemeClr val="dk1"/>
                </a:solidFill>
                <a:latin typeface="+mj-lt"/>
                <a:ea typeface="Trebuchet MS"/>
                <a:cs typeface="Calibri" panose="020F0502020204030204" pitchFamily="34" charset="0"/>
                <a:sym typeface="Trebuchet MS"/>
              </a:rPr>
              <a:t>us to </a:t>
            </a:r>
            <a:r>
              <a:rPr lang="en-GB" sz="2000" dirty="0">
                <a:solidFill>
                  <a:schemeClr val="dk1"/>
                </a:solidFill>
                <a:latin typeface="+mj-lt"/>
                <a:ea typeface="Trebuchet MS"/>
                <a:cs typeface="Calibri" panose="020F0502020204030204" pitchFamily="34" charset="0"/>
                <a:sym typeface="Trebuchet MS"/>
              </a:rPr>
              <a:t>disseminate </a:t>
            </a:r>
            <a:r>
              <a:rPr lang="en-GB" sz="2000" dirty="0" smtClean="0">
                <a:solidFill>
                  <a:schemeClr val="dk1"/>
                </a:solidFill>
                <a:latin typeface="+mj-lt"/>
                <a:ea typeface="Trebuchet MS"/>
                <a:cs typeface="Calibri" panose="020F0502020204030204" pitchFamily="34" charset="0"/>
                <a:sym typeface="Trebuchet MS"/>
              </a:rPr>
              <a:t>information, teachers will be using ClassDojo.</a:t>
            </a:r>
            <a:endParaRPr lang="en-GB" sz="2000" dirty="0">
              <a:solidFill>
                <a:schemeClr val="dk1"/>
              </a:solidFill>
              <a:latin typeface="+mj-lt"/>
              <a:ea typeface="Trebuchet MS"/>
              <a:cs typeface="Calibri" panose="020F0502020204030204" pitchFamily="34" charset="0"/>
              <a:sym typeface="Trebuchet MS"/>
            </a:endParaRPr>
          </a:p>
          <a:p>
            <a:pPr marL="457200" lvl="0" indent="-431800">
              <a:buClr>
                <a:schemeClr val="dk1"/>
              </a:buClr>
              <a:buSzPts val="3200"/>
              <a:buFont typeface="Trebuchet MS"/>
              <a:buChar char="●"/>
            </a:pPr>
            <a:r>
              <a:rPr lang="en-GB" sz="2000" dirty="0" smtClean="0">
                <a:solidFill>
                  <a:schemeClr val="dk1"/>
                </a:solidFill>
                <a:latin typeface="+mj-lt"/>
                <a:cs typeface="Calibri" panose="020F0502020204030204" pitchFamily="34" charset="0"/>
                <a:sym typeface="Trebuchet MS"/>
              </a:rPr>
              <a:t>If you cannot access ClassDojo, we can arrange for codes to be resent.</a:t>
            </a:r>
          </a:p>
          <a:p>
            <a:pPr marL="457200" lvl="0" indent="-431800">
              <a:buClr>
                <a:schemeClr val="dk1"/>
              </a:buClr>
              <a:buSzPts val="3200"/>
              <a:buFont typeface="Trebuchet MS"/>
              <a:buChar char="●"/>
            </a:pPr>
            <a:r>
              <a:rPr lang="en-GB" sz="2000" dirty="0" smtClean="0">
                <a:solidFill>
                  <a:schemeClr val="dk1"/>
                </a:solidFill>
                <a:latin typeface="+mj-lt"/>
                <a:cs typeface="Calibri" panose="020F0502020204030204" pitchFamily="34" charset="0"/>
                <a:sym typeface="Trebuchet MS"/>
              </a:rPr>
              <a:t>We </a:t>
            </a:r>
            <a:r>
              <a:rPr lang="en-GB" sz="2000" dirty="0">
                <a:solidFill>
                  <a:schemeClr val="dk1"/>
                </a:solidFill>
                <a:latin typeface="+mj-lt"/>
                <a:cs typeface="Calibri" panose="020F0502020204030204" pitchFamily="34" charset="0"/>
                <a:sym typeface="Trebuchet MS"/>
              </a:rPr>
              <a:t>will use the class story as a message board and for sharing important information. </a:t>
            </a:r>
          </a:p>
          <a:p>
            <a:pPr marL="457200" lvl="0" indent="-431800">
              <a:buClr>
                <a:schemeClr val="dk1"/>
              </a:buClr>
              <a:buSzPts val="3200"/>
              <a:buFont typeface="Trebuchet MS"/>
              <a:buChar char="●"/>
            </a:pPr>
            <a:r>
              <a:rPr lang="en-GB" sz="2000" dirty="0">
                <a:solidFill>
                  <a:srgbClr val="FF0000"/>
                </a:solidFill>
                <a:latin typeface="+mj-lt"/>
                <a:ea typeface="Trebuchet MS"/>
                <a:cs typeface="Calibri" panose="020F0502020204030204" pitchFamily="34" charset="0"/>
                <a:sym typeface="Trebuchet MS"/>
              </a:rPr>
              <a:t>If you would not like your child’s photo on the class story, please let us know by </a:t>
            </a:r>
            <a:r>
              <a:rPr lang="en-GB" sz="2000" b="1" dirty="0">
                <a:solidFill>
                  <a:srgbClr val="FF0000"/>
                </a:solidFill>
                <a:latin typeface="+mj-lt"/>
                <a:ea typeface="Trebuchet MS"/>
                <a:cs typeface="Calibri" panose="020F0502020204030204" pitchFamily="34" charset="0"/>
                <a:sym typeface="Trebuchet MS"/>
              </a:rPr>
              <a:t>Friday 11</a:t>
            </a:r>
            <a:r>
              <a:rPr lang="en-GB" sz="2000" b="1" baseline="30000" dirty="0">
                <a:solidFill>
                  <a:srgbClr val="FF0000"/>
                </a:solidFill>
                <a:latin typeface="+mj-lt"/>
                <a:ea typeface="Trebuchet MS"/>
                <a:cs typeface="Calibri" panose="020F0502020204030204" pitchFamily="34" charset="0"/>
                <a:sym typeface="Trebuchet MS"/>
              </a:rPr>
              <a:t>th</a:t>
            </a:r>
            <a:r>
              <a:rPr lang="en-GB" sz="2000" b="1" dirty="0">
                <a:solidFill>
                  <a:srgbClr val="FF0000"/>
                </a:solidFill>
                <a:latin typeface="+mj-lt"/>
                <a:ea typeface="Trebuchet MS"/>
                <a:cs typeface="Calibri" panose="020F0502020204030204" pitchFamily="34" charset="0"/>
                <a:sym typeface="Trebuchet MS"/>
              </a:rPr>
              <a:t> September</a:t>
            </a:r>
            <a:r>
              <a:rPr lang="en-GB" sz="2000" dirty="0">
                <a:solidFill>
                  <a:srgbClr val="FF0000"/>
                </a:solidFill>
                <a:latin typeface="+mj-lt"/>
                <a:ea typeface="Trebuchet MS"/>
                <a:cs typeface="Calibri" panose="020F0502020204030204" pitchFamily="34" charset="0"/>
                <a:sym typeface="Trebuchet MS"/>
              </a:rPr>
              <a:t>. </a:t>
            </a:r>
            <a:endParaRPr lang="en-GB" sz="2000" dirty="0" smtClean="0">
              <a:solidFill>
                <a:srgbClr val="FF0000"/>
              </a:solidFill>
              <a:latin typeface="+mj-lt"/>
              <a:ea typeface="Trebuchet MS"/>
              <a:cs typeface="Calibri" panose="020F0502020204030204" pitchFamily="34" charset="0"/>
              <a:sym typeface="Trebuchet MS"/>
            </a:endParaRPr>
          </a:p>
          <a:p>
            <a:pPr marL="457200" lvl="0" indent="-431800">
              <a:buClr>
                <a:schemeClr val="dk1"/>
              </a:buClr>
              <a:buSzPts val="3200"/>
              <a:buFont typeface="Trebuchet MS"/>
              <a:buChar char="●"/>
            </a:pPr>
            <a:r>
              <a:rPr lang="en-GB" sz="2000" dirty="0" smtClean="0">
                <a:solidFill>
                  <a:schemeClr val="dk1"/>
                </a:solidFill>
                <a:latin typeface="+mj-lt"/>
                <a:ea typeface="Trebuchet MS"/>
                <a:cs typeface="Calibri" panose="020F0502020204030204" pitchFamily="34" charset="0"/>
                <a:sym typeface="Trebuchet MS"/>
              </a:rPr>
              <a:t>You can also contact the teacher via ClassDojo – please allow enough time for this to be read.</a:t>
            </a:r>
          </a:p>
          <a:p>
            <a:pPr marL="457200" lvl="0" indent="-431800">
              <a:buClr>
                <a:schemeClr val="dk1"/>
              </a:buClr>
              <a:buSzPts val="3200"/>
              <a:buFont typeface="Trebuchet MS"/>
              <a:buChar char="●"/>
            </a:pPr>
            <a:endParaRPr lang="en-GB" sz="2000" dirty="0">
              <a:solidFill>
                <a:schemeClr val="dk1"/>
              </a:solidFill>
              <a:latin typeface="+mj-lt"/>
              <a:ea typeface="Trebuchet MS"/>
              <a:cs typeface="Calibri" panose="020F0502020204030204" pitchFamily="34" charset="0"/>
              <a:sym typeface="Trebuchet MS"/>
            </a:endParaRPr>
          </a:p>
          <a:p>
            <a:pPr marL="457200" lvl="0" indent="-431800">
              <a:buClr>
                <a:schemeClr val="dk1"/>
              </a:buClr>
              <a:buSzPts val="3200"/>
              <a:buFont typeface="Trebuchet MS"/>
              <a:buChar char="●"/>
            </a:pPr>
            <a:r>
              <a:rPr lang="en-GB" sz="2000" dirty="0" smtClean="0">
                <a:solidFill>
                  <a:schemeClr val="dk1"/>
                </a:solidFill>
                <a:latin typeface="+mj-lt"/>
                <a:ea typeface="Trebuchet MS"/>
                <a:cs typeface="Calibri" panose="020F0502020204030204" pitchFamily="34" charset="0"/>
                <a:sym typeface="Trebuchet MS"/>
              </a:rPr>
              <a:t>ClassDojo is the whole school approach for rewarding students. Children can earn dojos for behaviour representative of our GROW values, good work and a positive approach to their learning!</a:t>
            </a:r>
            <a:endParaRPr lang="en-GB" sz="2000" dirty="0">
              <a:solidFill>
                <a:schemeClr val="dk1"/>
              </a:solidFill>
              <a:latin typeface="+mj-lt"/>
              <a:ea typeface="Trebuchet MS"/>
              <a:cs typeface="Calibri" panose="020F0502020204030204" pitchFamily="34" charset="0"/>
              <a:sym typeface="Trebuchet MS"/>
            </a:endParaRPr>
          </a:p>
          <a:p>
            <a:endParaRPr lang="en-GB" sz="3600" u="sng" dirty="0"/>
          </a:p>
        </p:txBody>
      </p:sp>
    </p:spTree>
    <p:extLst>
      <p:ext uri="{BB962C8B-B14F-4D97-AF65-F5344CB8AC3E}">
        <p14:creationId xmlns:p14="http://schemas.microsoft.com/office/powerpoint/2010/main" val="3742831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3654" y="65902"/>
            <a:ext cx="7933038" cy="769441"/>
          </a:xfrm>
          <a:prstGeom prst="rect">
            <a:avLst/>
          </a:prstGeom>
          <a:noFill/>
        </p:spPr>
        <p:txBody>
          <a:bodyPr wrap="square" rtlCol="0">
            <a:spAutoFit/>
          </a:bodyPr>
          <a:lstStyle/>
          <a:p>
            <a:r>
              <a:rPr lang="en-GB" sz="4400" u="sng" dirty="0" smtClean="0"/>
              <a:t>Any questions?</a:t>
            </a:r>
            <a:endParaRPr lang="en-GB" sz="4400" u="sng" dirty="0"/>
          </a:p>
        </p:txBody>
      </p:sp>
      <p:sp>
        <p:nvSpPr>
          <p:cNvPr id="3" name="TextBox 2"/>
          <p:cNvSpPr txBox="1"/>
          <p:nvPr/>
        </p:nvSpPr>
        <p:spPr>
          <a:xfrm>
            <a:off x="230659" y="835343"/>
            <a:ext cx="9123204" cy="2800767"/>
          </a:xfrm>
          <a:prstGeom prst="rect">
            <a:avLst/>
          </a:prstGeom>
          <a:noFill/>
        </p:spPr>
        <p:txBody>
          <a:bodyPr wrap="square" rtlCol="0">
            <a:spAutoFit/>
          </a:bodyPr>
          <a:lstStyle/>
          <a:p>
            <a:r>
              <a:rPr lang="en-GB" sz="2800" dirty="0" smtClean="0"/>
              <a:t>Face to face meetings are not currently taking place</a:t>
            </a:r>
            <a:r>
              <a:rPr lang="en-GB" sz="2800" dirty="0" smtClean="0"/>
              <a:t>. Where appropriate, virtual meetings can be undertaken.</a:t>
            </a:r>
            <a:endParaRPr lang="en-GB" sz="2800" dirty="0" smtClean="0"/>
          </a:p>
          <a:p>
            <a:r>
              <a:rPr lang="en-GB" sz="2800" dirty="0" smtClean="0"/>
              <a:t>If you wish to contact us, please do so via the following methods:</a:t>
            </a:r>
          </a:p>
          <a:p>
            <a:endParaRPr lang="en-GB" sz="3600" dirty="0"/>
          </a:p>
        </p:txBody>
      </p:sp>
      <p:sp>
        <p:nvSpPr>
          <p:cNvPr id="4" name="TextBox 3"/>
          <p:cNvSpPr txBox="1"/>
          <p:nvPr/>
        </p:nvSpPr>
        <p:spPr>
          <a:xfrm>
            <a:off x="550316" y="3066723"/>
            <a:ext cx="9967783" cy="2677656"/>
          </a:xfrm>
          <a:prstGeom prst="rect">
            <a:avLst/>
          </a:prstGeom>
          <a:noFill/>
        </p:spPr>
        <p:txBody>
          <a:bodyPr wrap="square" rtlCol="0">
            <a:spAutoFit/>
          </a:bodyPr>
          <a:lstStyle/>
          <a:p>
            <a:r>
              <a:rPr lang="en-GB" sz="2400" u="sng" dirty="0" smtClean="0"/>
              <a:t>Email</a:t>
            </a:r>
          </a:p>
          <a:p>
            <a:pPr lvl="1"/>
            <a:r>
              <a:rPr lang="en-GB" sz="2400" dirty="0" smtClean="0">
                <a:hlinkClick r:id="rId2"/>
              </a:rPr>
              <a:t>karen.aspey@norrisbank.stockport.sch.uk</a:t>
            </a:r>
            <a:endParaRPr lang="en-GB" sz="2400" dirty="0" smtClean="0"/>
          </a:p>
          <a:p>
            <a:pPr lvl="1"/>
            <a:r>
              <a:rPr lang="en-GB" sz="2400" dirty="0" smtClean="0">
                <a:hlinkClick r:id="rId3"/>
              </a:rPr>
              <a:t>katie.boughey@norrisbank.stockport.sch.uk</a:t>
            </a:r>
            <a:endParaRPr lang="en-GB" sz="2400" dirty="0" smtClean="0"/>
          </a:p>
          <a:p>
            <a:pPr lvl="1" algn="ctr"/>
            <a:r>
              <a:rPr lang="en-GB" sz="2400" dirty="0" smtClean="0"/>
              <a:t>Emails will be responded to normally within two working days</a:t>
            </a:r>
            <a:r>
              <a:rPr lang="en-GB" sz="2400" dirty="0" smtClean="0"/>
              <a:t>. </a:t>
            </a:r>
            <a:endParaRPr lang="en-GB" sz="2400" dirty="0" smtClean="0"/>
          </a:p>
          <a:p>
            <a:r>
              <a:rPr lang="en-GB" sz="2400" u="sng" dirty="0" smtClean="0"/>
              <a:t>School </a:t>
            </a:r>
            <a:r>
              <a:rPr lang="en-GB" sz="2400" u="sng" dirty="0" smtClean="0"/>
              <a:t>Office</a:t>
            </a:r>
          </a:p>
          <a:p>
            <a:pPr lvl="2"/>
            <a:r>
              <a:rPr lang="en-GB" sz="2400" dirty="0" smtClean="0"/>
              <a:t>Please leave a telephone message with the school office staff who will relay the information.</a:t>
            </a:r>
            <a:endParaRPr lang="en-GB" sz="2400" dirty="0"/>
          </a:p>
        </p:txBody>
      </p:sp>
    </p:spTree>
    <p:extLst>
      <p:ext uri="{BB962C8B-B14F-4D97-AF65-F5344CB8AC3E}">
        <p14:creationId xmlns:p14="http://schemas.microsoft.com/office/powerpoint/2010/main" val="3540170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3654" y="65902"/>
            <a:ext cx="7933038" cy="769441"/>
          </a:xfrm>
          <a:prstGeom prst="rect">
            <a:avLst/>
          </a:prstGeom>
          <a:noFill/>
        </p:spPr>
        <p:txBody>
          <a:bodyPr wrap="square" rtlCol="0">
            <a:spAutoFit/>
          </a:bodyPr>
          <a:lstStyle/>
          <a:p>
            <a:r>
              <a:rPr lang="en-GB" sz="4400" u="sng" dirty="0" smtClean="0"/>
              <a:t>Any questions?</a:t>
            </a:r>
            <a:endParaRPr lang="en-GB" sz="4400" u="sng" dirty="0"/>
          </a:p>
        </p:txBody>
      </p:sp>
      <p:sp>
        <p:nvSpPr>
          <p:cNvPr id="4" name="TextBox 3"/>
          <p:cNvSpPr txBox="1"/>
          <p:nvPr/>
        </p:nvSpPr>
        <p:spPr>
          <a:xfrm>
            <a:off x="118841" y="1158508"/>
            <a:ext cx="9967783" cy="3416320"/>
          </a:xfrm>
          <a:prstGeom prst="rect">
            <a:avLst/>
          </a:prstGeom>
          <a:noFill/>
        </p:spPr>
        <p:txBody>
          <a:bodyPr wrap="square" rtlCol="0">
            <a:spAutoFit/>
          </a:bodyPr>
          <a:lstStyle/>
          <a:p>
            <a:r>
              <a:rPr lang="en-GB" sz="2400" u="sng" dirty="0"/>
              <a:t>Class Dojo</a:t>
            </a:r>
          </a:p>
          <a:p>
            <a:pPr lvl="2"/>
            <a:r>
              <a:rPr lang="en-GB" sz="2400" dirty="0"/>
              <a:t>Please allow plenty of time for dojos to be read, a dojo sent during the school day may not be seen until the end of the day.</a:t>
            </a:r>
          </a:p>
          <a:p>
            <a:pPr lvl="2" algn="ctr"/>
            <a:r>
              <a:rPr lang="en-GB" sz="2400" dirty="0">
                <a:solidFill>
                  <a:srgbClr val="FF0000"/>
                </a:solidFill>
              </a:rPr>
              <a:t>Please do not use dojo messages for individual pupil queries/concerns – please use email addresses</a:t>
            </a:r>
            <a:r>
              <a:rPr lang="en-GB" sz="2400" dirty="0" smtClean="0">
                <a:solidFill>
                  <a:srgbClr val="FF0000"/>
                </a:solidFill>
              </a:rPr>
              <a:t>.</a:t>
            </a:r>
          </a:p>
          <a:p>
            <a:pPr lvl="2" algn="ctr"/>
            <a:endParaRPr lang="en-GB" sz="2400" dirty="0">
              <a:solidFill>
                <a:srgbClr val="FF0000"/>
              </a:solidFill>
            </a:endParaRPr>
          </a:p>
          <a:p>
            <a:pPr lvl="2" algn="ctr"/>
            <a:r>
              <a:rPr lang="en-GB" sz="2400" dirty="0" smtClean="0">
                <a:solidFill>
                  <a:srgbClr val="FF0000"/>
                </a:solidFill>
              </a:rPr>
              <a:t>Please note: </a:t>
            </a:r>
            <a:r>
              <a:rPr lang="en-GB" sz="2400" dirty="0" smtClean="0"/>
              <a:t>class stories are not confidential. When commenting on a whole class story post, this can be viewed by all. Messages can only be viewed by the teacher. </a:t>
            </a:r>
            <a:endParaRPr lang="en-GB" sz="2400" dirty="0">
              <a:solidFill>
                <a:srgbClr val="FF0000"/>
              </a:solidFill>
            </a:endParaRPr>
          </a:p>
        </p:txBody>
      </p:sp>
    </p:spTree>
    <p:extLst>
      <p:ext uri="{BB962C8B-B14F-4D97-AF65-F5344CB8AC3E}">
        <p14:creationId xmlns:p14="http://schemas.microsoft.com/office/powerpoint/2010/main" val="4140347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798" y="356991"/>
            <a:ext cx="8732110" cy="4862870"/>
          </a:xfrm>
          <a:prstGeom prst="rect">
            <a:avLst/>
          </a:prstGeom>
        </p:spPr>
        <p:txBody>
          <a:bodyPr wrap="square">
            <a:spAutoFit/>
          </a:bodyPr>
          <a:lstStyle/>
          <a:p>
            <a:r>
              <a:rPr lang="en-GB" sz="4400" u="sng" dirty="0" smtClean="0"/>
              <a:t>Wellbeing</a:t>
            </a:r>
          </a:p>
          <a:p>
            <a:endParaRPr lang="en-GB" sz="2400" u="sng" dirty="0" smtClean="0"/>
          </a:p>
          <a:p>
            <a:r>
              <a:rPr lang="en-GB" sz="2000" dirty="0" smtClean="0"/>
              <a:t>It’s </a:t>
            </a:r>
            <a:r>
              <a:rPr lang="en-GB" sz="2000" dirty="0"/>
              <a:t>really important </a:t>
            </a:r>
            <a:r>
              <a:rPr lang="en-GB" sz="2000" dirty="0" smtClean="0"/>
              <a:t>to us as </a:t>
            </a:r>
            <a:r>
              <a:rPr lang="en-GB" sz="2000" dirty="0"/>
              <a:t>a school </a:t>
            </a:r>
            <a:r>
              <a:rPr lang="en-GB" sz="2000" dirty="0" smtClean="0"/>
              <a:t>and a year group that </a:t>
            </a:r>
            <a:r>
              <a:rPr lang="en-GB" sz="2000" dirty="0"/>
              <a:t>the children can settle in to the new year and adapt back into our setting after such a disruptive few months.</a:t>
            </a:r>
          </a:p>
          <a:p>
            <a:endParaRPr lang="en-GB" sz="2000" dirty="0"/>
          </a:p>
          <a:p>
            <a:r>
              <a:rPr lang="en-GB" sz="2000" dirty="0" smtClean="0"/>
              <a:t>As a result, our </a:t>
            </a:r>
            <a:r>
              <a:rPr lang="en-GB" sz="2000" dirty="0"/>
              <a:t>timetable </a:t>
            </a:r>
            <a:r>
              <a:rPr lang="en-GB" sz="2000" dirty="0" smtClean="0"/>
              <a:t>will include </a:t>
            </a:r>
            <a:r>
              <a:rPr lang="en-GB" sz="2000" dirty="0"/>
              <a:t>a few changes – classes have a weekly forest school slot as well as extra opportunity for outdoor time such as running for a mile or fun activities with the teacher. We will also use weekly circle times to check in on how we are all getting on from a social and emotional perspective</a:t>
            </a:r>
            <a:r>
              <a:rPr lang="en-GB" sz="2000" dirty="0" smtClean="0"/>
              <a:t>.</a:t>
            </a:r>
          </a:p>
          <a:p>
            <a:endParaRPr lang="en-GB" sz="2000" dirty="0"/>
          </a:p>
          <a:p>
            <a:endParaRPr lang="en-GB" sz="200" dirty="0"/>
          </a:p>
          <a:p>
            <a:r>
              <a:rPr lang="en-GB" sz="2000" dirty="0"/>
              <a:t>We will be making sure that in these first weeks in particular, our focus is on your child’s </a:t>
            </a:r>
            <a:r>
              <a:rPr lang="en-GB" sz="2000" dirty="0" smtClean="0"/>
              <a:t>happiness and well being </a:t>
            </a:r>
            <a:r>
              <a:rPr lang="en-GB" sz="2000" dirty="0"/>
              <a:t>in school.</a:t>
            </a:r>
          </a:p>
        </p:txBody>
      </p:sp>
    </p:spTree>
    <p:extLst>
      <p:ext uri="{BB962C8B-B14F-4D97-AF65-F5344CB8AC3E}">
        <p14:creationId xmlns:p14="http://schemas.microsoft.com/office/powerpoint/2010/main" val="4031987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2699" y="235936"/>
            <a:ext cx="5037172" cy="351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Google Shape;156;p20"/>
          <p:cNvSpPr txBox="1">
            <a:spLocks/>
          </p:cNvSpPr>
          <p:nvPr/>
        </p:nvSpPr>
        <p:spPr>
          <a:xfrm>
            <a:off x="382951" y="4137670"/>
            <a:ext cx="8596668" cy="3880773"/>
          </a:xfrm>
          <a:prstGeom prst="rect">
            <a:avLst/>
          </a:prstGeom>
          <a:noFill/>
          <a:ln>
            <a:noFill/>
          </a:ln>
        </p:spPr>
        <p:txBody>
          <a:bodyPr spcFirstLastPara="1" wrap="square" lIns="91425" tIns="45700" rIns="91425" bIns="4570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SzPts val="1440"/>
              <a:buFont typeface="Wingdings 3" charset="2"/>
              <a:buChar char="►"/>
            </a:pPr>
            <a:r>
              <a:rPr lang="en-GB" sz="2000" dirty="0" smtClean="0">
                <a:solidFill>
                  <a:schemeClr val="tx1"/>
                </a:solidFill>
              </a:rPr>
              <a:t>In year 2, we will continue to explore, celebrate and develop our school’s grow values: Goals, Respect, Ownership and Working Together </a:t>
            </a:r>
          </a:p>
          <a:p>
            <a:pPr>
              <a:spcBef>
                <a:spcPts val="0"/>
              </a:spcBef>
              <a:buSzPts val="1440"/>
              <a:buFont typeface="Wingdings 3" charset="2"/>
              <a:buChar char="►"/>
            </a:pPr>
            <a:r>
              <a:rPr lang="en-GB" sz="2000" dirty="0" smtClean="0">
                <a:solidFill>
                  <a:schemeClr val="tx1"/>
                </a:solidFill>
              </a:rPr>
              <a:t>We have a GROW day each term and at the moment this is pencilled in for Thursday 1</a:t>
            </a:r>
            <a:r>
              <a:rPr lang="en-GB" sz="2000" baseline="30000" dirty="0" smtClean="0">
                <a:solidFill>
                  <a:schemeClr val="tx1"/>
                </a:solidFill>
              </a:rPr>
              <a:t>st</a:t>
            </a:r>
            <a:r>
              <a:rPr lang="en-GB" sz="2000" dirty="0" smtClean="0">
                <a:solidFill>
                  <a:schemeClr val="tx1"/>
                </a:solidFill>
              </a:rPr>
              <a:t> October. </a:t>
            </a:r>
          </a:p>
          <a:p>
            <a:pPr>
              <a:spcBef>
                <a:spcPts val="0"/>
              </a:spcBef>
              <a:buSzPts val="1440"/>
              <a:buFont typeface="Wingdings 3" charset="2"/>
              <a:buChar char="►"/>
            </a:pPr>
            <a:r>
              <a:rPr lang="en-GB" sz="2000" dirty="0" smtClean="0">
                <a:solidFill>
                  <a:schemeClr val="tx1"/>
                </a:solidFill>
              </a:rPr>
              <a:t>RA :- We continue to follow a restorative approach in school.</a:t>
            </a:r>
          </a:p>
          <a:p>
            <a:pPr indent="-251459">
              <a:buSzPts val="1440"/>
              <a:buFont typeface="Wingdings 3" charset="2"/>
              <a:buNone/>
            </a:pPr>
            <a:endParaRPr lang="en-GB" dirty="0"/>
          </a:p>
        </p:txBody>
      </p:sp>
    </p:spTree>
    <p:extLst>
      <p:ext uri="{BB962C8B-B14F-4D97-AF65-F5344CB8AC3E}">
        <p14:creationId xmlns:p14="http://schemas.microsoft.com/office/powerpoint/2010/main" val="4165417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5"/>
          <p:cNvSpPr txBox="1"/>
          <p:nvPr/>
        </p:nvSpPr>
        <p:spPr>
          <a:xfrm>
            <a:off x="219598" y="189704"/>
            <a:ext cx="9163299" cy="6079800"/>
          </a:xfrm>
          <a:prstGeom prst="rect">
            <a:avLst/>
          </a:prstGeom>
          <a:noFill/>
          <a:ln>
            <a:noFill/>
          </a:ln>
        </p:spPr>
        <p:txBody>
          <a:bodyPr spcFirstLastPara="1" wrap="square" lIns="91425" tIns="45700" rIns="91425" bIns="45700" anchor="t" anchorCtr="0">
            <a:noAutofit/>
          </a:bodyPr>
          <a:lstStyle/>
          <a:p>
            <a:pPr marL="457200" marR="0" lvl="0" indent="0" algn="l" rtl="0">
              <a:spcBef>
                <a:spcPts val="0"/>
              </a:spcBef>
              <a:spcAft>
                <a:spcPts val="0"/>
              </a:spcAft>
              <a:buNone/>
            </a:pPr>
            <a:r>
              <a:rPr lang="en-GB" sz="2400" u="sng" dirty="0">
                <a:solidFill>
                  <a:schemeClr val="dk1"/>
                </a:solidFill>
                <a:latin typeface="Trebuchet MS"/>
                <a:ea typeface="Trebuchet MS"/>
                <a:cs typeface="Trebuchet MS"/>
                <a:sym typeface="Trebuchet MS"/>
              </a:rPr>
              <a:t>What can I </a:t>
            </a:r>
            <a:r>
              <a:rPr lang="en-GB" sz="2400" u="sng" dirty="0" smtClean="0">
                <a:solidFill>
                  <a:schemeClr val="dk1"/>
                </a:solidFill>
                <a:latin typeface="Trebuchet MS"/>
                <a:ea typeface="Trebuchet MS"/>
                <a:cs typeface="Trebuchet MS"/>
                <a:sym typeface="Trebuchet MS"/>
              </a:rPr>
              <a:t>bring </a:t>
            </a:r>
            <a:r>
              <a:rPr lang="en-GB" sz="2400" u="sng" dirty="0">
                <a:solidFill>
                  <a:schemeClr val="dk1"/>
                </a:solidFill>
                <a:latin typeface="Trebuchet MS"/>
                <a:ea typeface="Trebuchet MS"/>
                <a:cs typeface="Trebuchet MS"/>
                <a:sym typeface="Trebuchet MS"/>
              </a:rPr>
              <a:t>to School?</a:t>
            </a:r>
            <a:endParaRPr sz="2400" u="sng" dirty="0">
              <a:solidFill>
                <a:schemeClr val="dk1"/>
              </a:solidFill>
              <a:latin typeface="Trebuchet MS"/>
              <a:ea typeface="Trebuchet MS"/>
              <a:cs typeface="Trebuchet MS"/>
              <a:sym typeface="Trebuchet MS"/>
            </a:endParaRPr>
          </a:p>
          <a:p>
            <a:pPr marL="457200" marR="0" lvl="0" indent="0" algn="l" rtl="0">
              <a:spcBef>
                <a:spcPts val="0"/>
              </a:spcBef>
              <a:spcAft>
                <a:spcPts val="0"/>
              </a:spcAft>
              <a:buNone/>
            </a:pPr>
            <a:endParaRPr sz="2000" dirty="0">
              <a:solidFill>
                <a:schemeClr val="dk1"/>
              </a:solidFill>
              <a:latin typeface="Trebuchet MS"/>
              <a:ea typeface="Trebuchet MS"/>
              <a:cs typeface="Trebuchet MS"/>
              <a:sym typeface="Trebuchet MS"/>
            </a:endParaRPr>
          </a:p>
          <a:p>
            <a:pPr marL="457200" marR="0" lvl="0" indent="-381000" algn="l" rtl="0">
              <a:spcBef>
                <a:spcPts val="0"/>
              </a:spcBef>
              <a:spcAft>
                <a:spcPts val="0"/>
              </a:spcAft>
              <a:buClr>
                <a:schemeClr val="dk1"/>
              </a:buClr>
              <a:buSzPts val="2400"/>
              <a:buFont typeface="Trebuchet MS"/>
              <a:buChar char="●"/>
            </a:pPr>
            <a:r>
              <a:rPr lang="en-GB" sz="1800" dirty="0">
                <a:solidFill>
                  <a:schemeClr val="dk1"/>
                </a:solidFill>
                <a:latin typeface="Trebuchet MS"/>
                <a:ea typeface="Trebuchet MS"/>
                <a:cs typeface="Trebuchet MS"/>
                <a:sym typeface="Trebuchet MS"/>
              </a:rPr>
              <a:t>Your child </a:t>
            </a:r>
            <a:r>
              <a:rPr lang="en-GB" sz="1800" dirty="0" smtClean="0">
                <a:solidFill>
                  <a:schemeClr val="dk1"/>
                </a:solidFill>
                <a:latin typeface="Trebuchet MS"/>
                <a:ea typeface="Trebuchet MS"/>
                <a:cs typeface="Trebuchet MS"/>
                <a:sym typeface="Trebuchet MS"/>
              </a:rPr>
              <a:t>should </a:t>
            </a:r>
            <a:r>
              <a:rPr lang="en-GB" sz="1800" b="1" dirty="0" smtClean="0">
                <a:solidFill>
                  <a:schemeClr val="dk1"/>
                </a:solidFill>
                <a:latin typeface="Trebuchet MS"/>
                <a:ea typeface="Trebuchet MS"/>
                <a:cs typeface="Trebuchet MS"/>
                <a:sym typeface="Trebuchet MS"/>
              </a:rPr>
              <a:t>only</a:t>
            </a:r>
            <a:r>
              <a:rPr lang="en-GB" sz="1800" dirty="0" smtClean="0">
                <a:solidFill>
                  <a:schemeClr val="dk1"/>
                </a:solidFill>
                <a:latin typeface="Trebuchet MS"/>
                <a:ea typeface="Trebuchet MS"/>
                <a:cs typeface="Trebuchet MS"/>
                <a:sym typeface="Trebuchet MS"/>
              </a:rPr>
              <a:t> brin</a:t>
            </a:r>
            <a:r>
              <a:rPr lang="en-GB" dirty="0" smtClean="0">
                <a:solidFill>
                  <a:schemeClr val="dk1"/>
                </a:solidFill>
                <a:latin typeface="Trebuchet MS"/>
                <a:ea typeface="Trebuchet MS"/>
                <a:cs typeface="Trebuchet MS"/>
                <a:sym typeface="Trebuchet MS"/>
              </a:rPr>
              <a:t>g to school their</a:t>
            </a:r>
            <a:r>
              <a:rPr lang="en-GB" sz="1800" dirty="0" smtClean="0">
                <a:solidFill>
                  <a:schemeClr val="dk1"/>
                </a:solidFill>
                <a:latin typeface="Trebuchet MS"/>
                <a:ea typeface="Trebuchet MS"/>
                <a:cs typeface="Trebuchet MS"/>
                <a:sym typeface="Trebuchet MS"/>
              </a:rPr>
              <a:t> reading book, reading log, spelling practice journal, a </a:t>
            </a:r>
            <a:r>
              <a:rPr lang="en-GB" sz="1800" b="1" dirty="0" smtClean="0">
                <a:solidFill>
                  <a:schemeClr val="dk1"/>
                </a:solidFill>
                <a:latin typeface="Trebuchet MS"/>
                <a:ea typeface="Trebuchet MS"/>
                <a:cs typeface="Trebuchet MS"/>
                <a:sym typeface="Trebuchet MS"/>
              </a:rPr>
              <a:t>healthy</a:t>
            </a:r>
            <a:r>
              <a:rPr lang="en-GB" sz="1800" dirty="0" smtClean="0">
                <a:solidFill>
                  <a:schemeClr val="dk1"/>
                </a:solidFill>
                <a:latin typeface="Trebuchet MS"/>
                <a:ea typeface="Trebuchet MS"/>
                <a:cs typeface="Trebuchet MS"/>
                <a:sym typeface="Trebuchet MS"/>
              </a:rPr>
              <a:t> break time snack and a water bottle filled with </a:t>
            </a:r>
            <a:r>
              <a:rPr lang="en-GB" sz="1800" b="1" dirty="0" smtClean="0">
                <a:solidFill>
                  <a:schemeClr val="dk1"/>
                </a:solidFill>
                <a:latin typeface="Trebuchet MS"/>
                <a:ea typeface="Trebuchet MS"/>
                <a:cs typeface="Trebuchet MS"/>
                <a:sym typeface="Trebuchet MS"/>
              </a:rPr>
              <a:t>water only</a:t>
            </a:r>
            <a:r>
              <a:rPr lang="en-GB" sz="1800" dirty="0" smtClean="0">
                <a:solidFill>
                  <a:schemeClr val="dk1"/>
                </a:solidFill>
                <a:latin typeface="Trebuchet MS"/>
                <a:ea typeface="Trebuchet MS"/>
                <a:cs typeface="Trebuchet MS"/>
                <a:sym typeface="Trebuchet MS"/>
              </a:rPr>
              <a:t> please. Due to the current situation, this will all need to be stored in the classroom, so please make sure that their school bag is as small as possible. Due to the current situation, there is no capacity for us to store any equipment or resources that your child would need for after school activities e.g. tennis rackets</a:t>
            </a:r>
            <a:r>
              <a:rPr lang="en-GB" dirty="0" smtClean="0">
                <a:solidFill>
                  <a:schemeClr val="dk1"/>
                </a:solidFill>
                <a:latin typeface="Trebuchet MS"/>
                <a:ea typeface="Trebuchet MS"/>
                <a:cs typeface="Trebuchet MS"/>
                <a:sym typeface="Trebuchet MS"/>
              </a:rPr>
              <a:t>…</a:t>
            </a:r>
          </a:p>
          <a:p>
            <a:pPr marL="457200" marR="0" lvl="0" indent="-381000" algn="l" rtl="0">
              <a:spcBef>
                <a:spcPts val="0"/>
              </a:spcBef>
              <a:spcAft>
                <a:spcPts val="0"/>
              </a:spcAft>
              <a:buClr>
                <a:schemeClr val="dk1"/>
              </a:buClr>
              <a:buSzPts val="2400"/>
              <a:buFont typeface="Trebuchet MS"/>
              <a:buChar char="●"/>
            </a:pPr>
            <a:r>
              <a:rPr lang="en-GB" sz="1800" dirty="0" smtClean="0">
                <a:solidFill>
                  <a:schemeClr val="dk1"/>
                </a:solidFill>
                <a:latin typeface="Trebuchet MS"/>
                <a:ea typeface="Trebuchet MS"/>
                <a:cs typeface="Trebuchet MS"/>
                <a:sym typeface="Trebuchet MS"/>
              </a:rPr>
              <a:t>Appropriate outdoor coat (preferably waterproof) fo</a:t>
            </a:r>
            <a:r>
              <a:rPr lang="en-GB" dirty="0" smtClean="0">
                <a:solidFill>
                  <a:schemeClr val="dk1"/>
                </a:solidFill>
                <a:latin typeface="Trebuchet MS"/>
                <a:ea typeface="Trebuchet MS"/>
                <a:cs typeface="Trebuchet MS"/>
                <a:sym typeface="Trebuchet MS"/>
              </a:rPr>
              <a:t>r the changing seasons – we will be spending time outdoors regardless of the weather.</a:t>
            </a:r>
            <a:endParaRPr lang="en-GB" sz="1800" dirty="0" smtClean="0">
              <a:solidFill>
                <a:schemeClr val="dk1"/>
              </a:solidFill>
              <a:latin typeface="Trebuchet MS"/>
              <a:ea typeface="Trebuchet MS"/>
              <a:cs typeface="Trebuchet MS"/>
              <a:sym typeface="Trebuchet MS"/>
            </a:endParaRPr>
          </a:p>
          <a:p>
            <a:pPr marL="457200" marR="0" lvl="0" indent="-381000" algn="l" rtl="0">
              <a:spcBef>
                <a:spcPts val="0"/>
              </a:spcBef>
              <a:spcAft>
                <a:spcPts val="0"/>
              </a:spcAft>
              <a:buClr>
                <a:schemeClr val="dk1"/>
              </a:buClr>
              <a:buSzPts val="2400"/>
              <a:buFont typeface="Trebuchet MS"/>
              <a:buChar char="●"/>
            </a:pPr>
            <a:r>
              <a:rPr lang="en-GB" sz="1800" dirty="0" smtClean="0">
                <a:solidFill>
                  <a:schemeClr val="dk1"/>
                </a:solidFill>
                <a:latin typeface="Trebuchet MS"/>
                <a:ea typeface="Trebuchet MS"/>
                <a:cs typeface="Trebuchet MS"/>
                <a:sym typeface="Trebuchet MS"/>
              </a:rPr>
              <a:t>A pair of trainers will need to be kept in school </a:t>
            </a:r>
            <a:r>
              <a:rPr lang="en-GB" sz="1800" b="1" dirty="0" smtClean="0">
                <a:solidFill>
                  <a:schemeClr val="dk1"/>
                </a:solidFill>
                <a:latin typeface="Trebuchet MS"/>
                <a:ea typeface="Trebuchet MS"/>
                <a:cs typeface="Trebuchet MS"/>
                <a:sym typeface="Trebuchet MS"/>
              </a:rPr>
              <a:t>at all times </a:t>
            </a:r>
            <a:r>
              <a:rPr lang="en-GB" sz="1800" dirty="0" smtClean="0">
                <a:solidFill>
                  <a:schemeClr val="dk1"/>
                </a:solidFill>
                <a:latin typeface="Trebuchet MS"/>
                <a:ea typeface="Trebuchet MS"/>
                <a:cs typeface="Trebuchet MS"/>
                <a:sym typeface="Trebuchet MS"/>
              </a:rPr>
              <a:t>for outdoor activities.  </a:t>
            </a:r>
            <a:endParaRPr sz="1800" dirty="0">
              <a:solidFill>
                <a:schemeClr val="dk1"/>
              </a:solidFill>
              <a:latin typeface="Trebuchet MS"/>
              <a:ea typeface="Trebuchet MS"/>
              <a:cs typeface="Trebuchet MS"/>
              <a:sym typeface="Trebuchet MS"/>
            </a:endParaRPr>
          </a:p>
          <a:p>
            <a:pPr marL="457200" lvl="0" indent="-381000">
              <a:buClr>
                <a:schemeClr val="dk1"/>
              </a:buClr>
              <a:buSzPts val="2400"/>
              <a:buFont typeface="Trebuchet MS"/>
              <a:buChar char="●"/>
            </a:pPr>
            <a:r>
              <a:rPr lang="en-GB" sz="1800" dirty="0" smtClean="0">
                <a:solidFill>
                  <a:schemeClr val="dk1"/>
                </a:solidFill>
                <a:latin typeface="Trebuchet MS"/>
                <a:ea typeface="Trebuchet MS"/>
                <a:cs typeface="Trebuchet MS"/>
                <a:sym typeface="Trebuchet MS"/>
              </a:rPr>
              <a:t>An </a:t>
            </a:r>
            <a:r>
              <a:rPr lang="en-GB" dirty="0">
                <a:solidFill>
                  <a:schemeClr val="dk1"/>
                </a:solidFill>
                <a:latin typeface="Trebuchet MS"/>
                <a:ea typeface="Trebuchet MS"/>
                <a:cs typeface="Trebuchet MS"/>
                <a:sym typeface="Trebuchet MS"/>
              </a:rPr>
              <a:t>i</a:t>
            </a:r>
            <a:r>
              <a:rPr lang="en-GB" sz="1800" dirty="0" smtClean="0">
                <a:solidFill>
                  <a:schemeClr val="dk1"/>
                </a:solidFill>
                <a:latin typeface="Trebuchet MS"/>
                <a:ea typeface="Trebuchet MS"/>
                <a:cs typeface="Trebuchet MS"/>
                <a:sym typeface="Trebuchet MS"/>
              </a:rPr>
              <a:t>ndoor and outdoor </a:t>
            </a:r>
            <a:r>
              <a:rPr lang="en-GB" sz="1800" dirty="0">
                <a:solidFill>
                  <a:schemeClr val="dk1"/>
                </a:solidFill>
                <a:latin typeface="Trebuchet MS"/>
                <a:ea typeface="Trebuchet MS"/>
                <a:cs typeface="Trebuchet MS"/>
                <a:sym typeface="Trebuchet MS"/>
              </a:rPr>
              <a:t>PE kit will need to be kept in </a:t>
            </a:r>
            <a:r>
              <a:rPr lang="en-GB" sz="1800" dirty="0" smtClean="0">
                <a:solidFill>
                  <a:schemeClr val="dk1"/>
                </a:solidFill>
                <a:latin typeface="Trebuchet MS"/>
                <a:ea typeface="Trebuchet MS"/>
                <a:cs typeface="Trebuchet MS"/>
                <a:sym typeface="Trebuchet MS"/>
              </a:rPr>
              <a:t>school, this must also be in a small bag due to storage constraints.</a:t>
            </a:r>
          </a:p>
          <a:p>
            <a:pPr marL="457200" lvl="0" indent="-381000">
              <a:buClr>
                <a:schemeClr val="dk1"/>
              </a:buClr>
              <a:buSzPts val="2400"/>
              <a:buFont typeface="Trebuchet MS"/>
              <a:buChar char="●"/>
            </a:pPr>
            <a:r>
              <a:rPr lang="en-GB" sz="1800" dirty="0" smtClean="0">
                <a:solidFill>
                  <a:schemeClr val="dk1"/>
                </a:solidFill>
                <a:latin typeface="Trebuchet MS"/>
                <a:ea typeface="Trebuchet MS"/>
                <a:cs typeface="Trebuchet MS"/>
                <a:sym typeface="Trebuchet MS"/>
              </a:rPr>
              <a:t>Any letters or slips for school need to be given to the class teacher by the child, or be put into the tray as they come through the school gates.</a:t>
            </a:r>
          </a:p>
          <a:p>
            <a:pPr marL="457200" lvl="0" indent="-381000">
              <a:buClr>
                <a:schemeClr val="dk1"/>
              </a:buClr>
              <a:buSzPts val="2400"/>
              <a:buFont typeface="Trebuchet MS"/>
              <a:buChar char="●"/>
            </a:pPr>
            <a:endParaRPr lang="en-GB" dirty="0">
              <a:solidFill>
                <a:schemeClr val="dk1"/>
              </a:solidFill>
              <a:latin typeface="Trebuchet MS"/>
              <a:ea typeface="Trebuchet MS"/>
              <a:cs typeface="Trebuchet MS"/>
              <a:sym typeface="Trebuchet MS"/>
            </a:endParaRPr>
          </a:p>
          <a:p>
            <a:pPr marL="76200" lvl="0">
              <a:buClr>
                <a:schemeClr val="dk1"/>
              </a:buClr>
              <a:buSzPts val="2400"/>
            </a:pPr>
            <a:r>
              <a:rPr lang="en-GB" sz="2400" u="sng" dirty="0" smtClean="0">
                <a:solidFill>
                  <a:schemeClr val="dk1"/>
                </a:solidFill>
                <a:ea typeface="Trebuchet MS"/>
                <a:cs typeface="Trebuchet MS"/>
                <a:sym typeface="Trebuchet MS"/>
              </a:rPr>
              <a:t>School lunches</a:t>
            </a:r>
          </a:p>
          <a:p>
            <a:pPr marL="419100" lvl="0" indent="-342900">
              <a:buClr>
                <a:schemeClr val="dk1"/>
              </a:buClr>
              <a:buSzPts val="2400"/>
              <a:buFont typeface="Arial" panose="020B0604020202020204" pitchFamily="34" charset="0"/>
              <a:buChar char="•"/>
            </a:pPr>
            <a:r>
              <a:rPr lang="en-GB" dirty="0" smtClean="0">
                <a:solidFill>
                  <a:schemeClr val="dk1"/>
                </a:solidFill>
                <a:ea typeface="Trebuchet MS"/>
                <a:cs typeface="Trebuchet MS"/>
                <a:sym typeface="Trebuchet MS"/>
              </a:rPr>
              <a:t>All KS1 children are eligible for a school-provided grab bag, however if you would prefer, you may provide your child’s lunch in a small lunch box instead. The students will be able to choose the contents of their grab bag on a daily basis</a:t>
            </a:r>
            <a:r>
              <a:rPr lang="en-GB" sz="2400" dirty="0" smtClean="0">
                <a:solidFill>
                  <a:schemeClr val="dk1"/>
                </a:solidFill>
                <a:ea typeface="Trebuchet MS"/>
                <a:cs typeface="Trebuchet MS"/>
                <a:sym typeface="Trebuchet MS"/>
              </a:rPr>
              <a:t>.</a:t>
            </a:r>
            <a:endParaRPr lang="en-GB" sz="2400" dirty="0">
              <a:solidFill>
                <a:schemeClr val="dk1"/>
              </a:solidFill>
              <a:ea typeface="Trebuchet MS"/>
              <a:cs typeface="Trebuchet MS"/>
              <a:sym typeface="Trebuchet MS"/>
            </a:endParaRPr>
          </a:p>
          <a:p>
            <a:pPr marL="457200" lvl="0" indent="-381000">
              <a:buClr>
                <a:schemeClr val="dk1"/>
              </a:buClr>
              <a:buSzPts val="2400"/>
              <a:buFont typeface="Trebuchet MS"/>
              <a:buChar char="●"/>
            </a:pPr>
            <a:endParaRPr lang="en-GB" sz="1800" dirty="0" smtClean="0">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sz="900" dirty="0">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sz="900" dirty="0">
              <a:solidFill>
                <a:schemeClr val="dk1"/>
              </a:solidFill>
              <a:latin typeface="Trebuchet MS"/>
              <a:ea typeface="Trebuchet MS"/>
              <a:cs typeface="Trebuchet MS"/>
              <a:sym typeface="Trebuchet MS"/>
            </a:endParaRPr>
          </a:p>
        </p:txBody>
      </p:sp>
    </p:spTree>
    <p:extLst>
      <p:ext uri="{BB962C8B-B14F-4D97-AF65-F5344CB8AC3E}">
        <p14:creationId xmlns:p14="http://schemas.microsoft.com/office/powerpoint/2010/main" val="1761113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090" y="2586580"/>
            <a:ext cx="10025451" cy="4462760"/>
          </a:xfrm>
          <a:prstGeom prst="rect">
            <a:avLst/>
          </a:prstGeom>
          <a:noFill/>
        </p:spPr>
        <p:txBody>
          <a:bodyPr wrap="square" rtlCol="0">
            <a:spAutoFit/>
          </a:bodyPr>
          <a:lstStyle/>
          <a:p>
            <a:r>
              <a:rPr lang="en-GB" sz="3200" u="sng" dirty="0" smtClean="0"/>
              <a:t>Uniform</a:t>
            </a:r>
          </a:p>
          <a:p>
            <a:pPr marL="457200" indent="-457200">
              <a:buFont typeface="Arial" panose="020B0604020202020204" pitchFamily="34" charset="0"/>
              <a:buChar char="•"/>
            </a:pPr>
            <a:r>
              <a:rPr lang="en-GB" sz="2400" dirty="0" smtClean="0"/>
              <a:t>Normal school uniform must be worn, including normal school shoes.</a:t>
            </a:r>
          </a:p>
          <a:p>
            <a:pPr marL="457200" indent="-457200">
              <a:buFont typeface="Arial" panose="020B0604020202020204" pitchFamily="34" charset="0"/>
              <a:buChar char="•"/>
            </a:pPr>
            <a:r>
              <a:rPr lang="en-GB" sz="2400" dirty="0" smtClean="0"/>
              <a:t>Children must have access to a pair of trainers every day due to outdoor activities.</a:t>
            </a:r>
          </a:p>
          <a:p>
            <a:pPr marL="285750" indent="-285750">
              <a:buFont typeface="Arial" panose="020B0604020202020204" pitchFamily="34" charset="0"/>
              <a:buChar char="•"/>
            </a:pPr>
            <a:r>
              <a:rPr lang="en-GB" sz="2400" dirty="0" smtClean="0"/>
              <a:t>Hair accessories must be smart and appropriate for school, e.g. no large bows or headbands with ears.</a:t>
            </a:r>
          </a:p>
          <a:p>
            <a:pPr marL="285750" indent="-285750">
              <a:buFont typeface="Arial" panose="020B0604020202020204" pitchFamily="34" charset="0"/>
              <a:buChar char="•"/>
            </a:pPr>
            <a:r>
              <a:rPr lang="en-GB" sz="2400" dirty="0" smtClean="0"/>
              <a:t>Earrings must be removed on days for PE, or taped over – children should bring their own tape and should be able to either tape over their earrings themselves, or remove their own earrings.</a:t>
            </a:r>
          </a:p>
          <a:p>
            <a:endParaRPr lang="en-GB" dirty="0"/>
          </a:p>
          <a:p>
            <a:endParaRPr lang="en-GB" dirty="0"/>
          </a:p>
        </p:txBody>
      </p:sp>
      <p:sp>
        <p:nvSpPr>
          <p:cNvPr id="3" name="Rectangle 2"/>
          <p:cNvSpPr/>
          <p:nvPr/>
        </p:nvSpPr>
        <p:spPr>
          <a:xfrm>
            <a:off x="197706" y="155145"/>
            <a:ext cx="9630033" cy="2431435"/>
          </a:xfrm>
          <a:prstGeom prst="rect">
            <a:avLst/>
          </a:prstGeom>
        </p:spPr>
        <p:txBody>
          <a:bodyPr wrap="square">
            <a:spAutoFit/>
          </a:bodyPr>
          <a:lstStyle/>
          <a:p>
            <a:r>
              <a:rPr lang="en-GB" sz="3200" u="sng" dirty="0" smtClean="0">
                <a:solidFill>
                  <a:srgbClr val="FF0000"/>
                </a:solidFill>
              </a:rPr>
              <a:t>School bags update</a:t>
            </a:r>
          </a:p>
          <a:p>
            <a:r>
              <a:rPr lang="en-GB" sz="2400" dirty="0" smtClean="0">
                <a:solidFill>
                  <a:srgbClr val="FF0000"/>
                </a:solidFill>
              </a:rPr>
              <a:t>Due to the new entry/exit system at the start and end of the day, and Covid-19 protection measures in place within school, please can school and PE bags be of a reasonable and sensible size. All bags must now be stored in the classroom, affecting the space available – smaller bags will make the process a lot easier. Thank you.</a:t>
            </a:r>
            <a:endParaRPr lang="en-GB" sz="2400" dirty="0">
              <a:solidFill>
                <a:srgbClr val="FF0000"/>
              </a:solidFill>
            </a:endParaRPr>
          </a:p>
        </p:txBody>
      </p:sp>
    </p:spTree>
    <p:extLst>
      <p:ext uri="{BB962C8B-B14F-4D97-AF65-F5344CB8AC3E}">
        <p14:creationId xmlns:p14="http://schemas.microsoft.com/office/powerpoint/2010/main" val="2927503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9557" y="255374"/>
            <a:ext cx="11154032" cy="5078313"/>
          </a:xfrm>
          <a:prstGeom prst="rect">
            <a:avLst/>
          </a:prstGeom>
        </p:spPr>
        <p:txBody>
          <a:bodyPr wrap="square">
            <a:spAutoFit/>
          </a:bodyPr>
          <a:lstStyle/>
          <a:p>
            <a:r>
              <a:rPr lang="en-GB" sz="3600" u="sng" dirty="0">
                <a:solidFill>
                  <a:srgbClr val="000000"/>
                </a:solidFill>
                <a:latin typeface="Calibri" panose="020F0502020204030204" pitchFamily="34" charset="0"/>
              </a:rPr>
              <a:t>Routines </a:t>
            </a:r>
          </a:p>
          <a:p>
            <a:pPr marL="457200" indent="-457200">
              <a:buFont typeface="Arial" panose="020B0604020202020204" pitchFamily="34" charset="0"/>
              <a:buChar char="•"/>
            </a:pPr>
            <a:r>
              <a:rPr lang="en-GB" sz="3200" dirty="0" smtClean="0">
                <a:solidFill>
                  <a:srgbClr val="000000"/>
                </a:solidFill>
                <a:latin typeface="Calibri" panose="020F0502020204030204" pitchFamily="34" charset="0"/>
              </a:rPr>
              <a:t>Regular maths,  English, reciprocal reading sessions</a:t>
            </a:r>
          </a:p>
          <a:p>
            <a:pPr marL="457200" indent="-457200">
              <a:buFont typeface="Arial" panose="020B0604020202020204" pitchFamily="34" charset="0"/>
              <a:buChar char="•"/>
            </a:pPr>
            <a:r>
              <a:rPr lang="en-GB" sz="3200" dirty="0" smtClean="0">
                <a:solidFill>
                  <a:srgbClr val="000000"/>
                </a:solidFill>
                <a:latin typeface="Calibri" panose="020F0502020204030204" pitchFamily="34" charset="0"/>
              </a:rPr>
              <a:t>Regular Creative Curriculum lessons</a:t>
            </a:r>
          </a:p>
          <a:p>
            <a:pPr marL="457200" indent="-457200">
              <a:buFont typeface="Arial" panose="020B0604020202020204" pitchFamily="34" charset="0"/>
              <a:buChar char="•"/>
            </a:pPr>
            <a:r>
              <a:rPr lang="en-GB" sz="3200" dirty="0" smtClean="0">
                <a:solidFill>
                  <a:srgbClr val="000000"/>
                </a:solidFill>
                <a:latin typeface="Calibri" panose="020F0502020204030204" pitchFamily="34" charset="0"/>
              </a:rPr>
              <a:t>Daily phonics and/or spelling sessions</a:t>
            </a:r>
          </a:p>
          <a:p>
            <a:pPr marL="457200" indent="-457200">
              <a:buFont typeface="Arial" panose="020B0604020202020204" pitchFamily="34" charset="0"/>
              <a:buChar char="•"/>
            </a:pPr>
            <a:r>
              <a:rPr lang="en-GB" sz="3200" dirty="0" smtClean="0">
                <a:solidFill>
                  <a:srgbClr val="000000"/>
                </a:solidFill>
                <a:latin typeface="Calibri" panose="020F0502020204030204" pitchFamily="34" charset="0"/>
              </a:rPr>
              <a:t>Regular handwriting sessions</a:t>
            </a:r>
          </a:p>
          <a:p>
            <a:pPr marL="457200" indent="-457200">
              <a:buFont typeface="Arial" panose="020B0604020202020204" pitchFamily="34" charset="0"/>
              <a:buChar char="•"/>
            </a:pPr>
            <a:r>
              <a:rPr lang="en-GB" sz="3200" dirty="0" smtClean="0">
                <a:solidFill>
                  <a:srgbClr val="000000"/>
                </a:solidFill>
                <a:latin typeface="Calibri" panose="020F0502020204030204" pitchFamily="34" charset="0"/>
              </a:rPr>
              <a:t>Weekly computing, PSHE sessions (circle time)</a:t>
            </a:r>
          </a:p>
          <a:p>
            <a:pPr marL="457200" indent="-457200">
              <a:buFont typeface="Arial" panose="020B0604020202020204" pitchFamily="34" charset="0"/>
              <a:buChar char="•"/>
            </a:pPr>
            <a:r>
              <a:rPr lang="en-GB" sz="3200" dirty="0" smtClean="0">
                <a:solidFill>
                  <a:srgbClr val="000000"/>
                </a:solidFill>
                <a:latin typeface="Calibri" panose="020F0502020204030204" pitchFamily="34" charset="0"/>
              </a:rPr>
              <a:t>Increased wellbeing opportunities as we settle into school</a:t>
            </a:r>
          </a:p>
          <a:p>
            <a:pPr marL="457200" indent="-457200">
              <a:buFont typeface="Arial" panose="020B0604020202020204" pitchFamily="34" charset="0"/>
              <a:buChar char="•"/>
            </a:pPr>
            <a:r>
              <a:rPr lang="en-GB" sz="3200" dirty="0" smtClean="0">
                <a:solidFill>
                  <a:srgbClr val="000000"/>
                </a:solidFill>
                <a:latin typeface="Calibri" panose="020F0502020204030204" pitchFamily="34" charset="0"/>
              </a:rPr>
              <a:t>PE on Monday and Thursday – PE kits required</a:t>
            </a:r>
          </a:p>
          <a:p>
            <a:pPr marL="457200" indent="-457200">
              <a:buFont typeface="Arial" panose="020B0604020202020204" pitchFamily="34" charset="0"/>
              <a:buChar char="•"/>
            </a:pPr>
            <a:r>
              <a:rPr lang="en-GB" sz="3200" dirty="0" smtClean="0">
                <a:solidFill>
                  <a:srgbClr val="000000"/>
                </a:solidFill>
                <a:latin typeface="Calibri" panose="020F0502020204030204" pitchFamily="34" charset="0"/>
              </a:rPr>
              <a:t>Smile for a Mile on Wednesday</a:t>
            </a:r>
          </a:p>
          <a:p>
            <a:pPr marL="457200" indent="-457200">
              <a:buFont typeface="Arial" panose="020B0604020202020204" pitchFamily="34" charset="0"/>
              <a:buChar char="•"/>
            </a:pPr>
            <a:r>
              <a:rPr lang="en-GB" sz="3200" dirty="0" smtClean="0">
                <a:solidFill>
                  <a:srgbClr val="000000"/>
                </a:solidFill>
                <a:latin typeface="Calibri" panose="020F0502020204030204" pitchFamily="34" charset="0"/>
              </a:rPr>
              <a:t>Forest School on Wednesday (weather appropriate clothing)</a:t>
            </a:r>
          </a:p>
        </p:txBody>
      </p:sp>
    </p:spTree>
    <p:extLst>
      <p:ext uri="{BB962C8B-B14F-4D97-AF65-F5344CB8AC3E}">
        <p14:creationId xmlns:p14="http://schemas.microsoft.com/office/powerpoint/2010/main" val="3654455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856" y="63462"/>
            <a:ext cx="9415848" cy="7048083"/>
          </a:xfrm>
          <a:prstGeom prst="rect">
            <a:avLst/>
          </a:prstGeom>
        </p:spPr>
        <p:txBody>
          <a:bodyPr wrap="square">
            <a:spAutoFit/>
          </a:bodyPr>
          <a:lstStyle/>
          <a:p>
            <a:pPr algn="ctr"/>
            <a:r>
              <a:rPr lang="en-GB" sz="3200" u="sng" dirty="0" smtClean="0">
                <a:solidFill>
                  <a:srgbClr val="000000"/>
                </a:solidFill>
                <a:latin typeface="Calibri" panose="020F0502020204030204" pitchFamily="34" charset="0"/>
              </a:rPr>
              <a:t>Creative Curriculum and Science Coverage</a:t>
            </a:r>
          </a:p>
          <a:p>
            <a:pPr algn="ctr"/>
            <a:r>
              <a:rPr lang="en-GB" sz="2000" dirty="0" smtClean="0">
                <a:solidFill>
                  <a:srgbClr val="33CC33"/>
                </a:solidFill>
                <a:latin typeface="Calibri" panose="020F0502020204030204" pitchFamily="34" charset="0"/>
              </a:rPr>
              <a:t>We cover a wide range of topics in Year 2:</a:t>
            </a:r>
          </a:p>
          <a:p>
            <a:pPr algn="ctr"/>
            <a:r>
              <a:rPr lang="en-GB" sz="2400" dirty="0" smtClean="0">
                <a:solidFill>
                  <a:srgbClr val="33CC33"/>
                </a:solidFill>
                <a:latin typeface="Calibri" panose="020F0502020204030204" pitchFamily="34" charset="0"/>
              </a:rPr>
              <a:t>Geography</a:t>
            </a:r>
            <a:r>
              <a:rPr lang="en-GB" sz="2400" dirty="0" smtClean="0">
                <a:solidFill>
                  <a:srgbClr val="000000"/>
                </a:solidFill>
                <a:latin typeface="Calibri" panose="020F0502020204030204" pitchFamily="34" charset="0"/>
              </a:rPr>
              <a:t>: rural, urban areas, local geography, continents, oceans, comparing localities – </a:t>
            </a:r>
          </a:p>
          <a:p>
            <a:pPr algn="ctr"/>
            <a:r>
              <a:rPr lang="en-GB" sz="2400" dirty="0" smtClean="0">
                <a:solidFill>
                  <a:srgbClr val="000000"/>
                </a:solidFill>
                <a:latin typeface="Calibri" panose="020F0502020204030204" pitchFamily="34" charset="0"/>
              </a:rPr>
              <a:t>UK to Non-European country</a:t>
            </a:r>
          </a:p>
          <a:p>
            <a:pPr algn="ctr"/>
            <a:r>
              <a:rPr lang="en-GB" sz="2400" dirty="0" smtClean="0">
                <a:solidFill>
                  <a:srgbClr val="000000"/>
                </a:solidFill>
                <a:latin typeface="Calibri" panose="020F0502020204030204" pitchFamily="34" charset="0"/>
              </a:rPr>
              <a:t> </a:t>
            </a:r>
            <a:r>
              <a:rPr lang="en-GB" sz="2400" dirty="0" smtClean="0">
                <a:solidFill>
                  <a:srgbClr val="33CC33"/>
                </a:solidFill>
                <a:latin typeface="Calibri" panose="020F0502020204030204" pitchFamily="34" charset="0"/>
              </a:rPr>
              <a:t>History</a:t>
            </a:r>
            <a:r>
              <a:rPr lang="en-GB" sz="2400" dirty="0" smtClean="0">
                <a:solidFill>
                  <a:srgbClr val="000000"/>
                </a:solidFill>
                <a:latin typeface="Calibri" panose="020F0502020204030204" pitchFamily="34" charset="0"/>
              </a:rPr>
              <a:t>: Great Fire of London, History of Stockport, significant individuals such as Samuel Pepys, Florence Nightingale, Mary Seacole</a:t>
            </a:r>
          </a:p>
          <a:p>
            <a:pPr algn="ctr"/>
            <a:r>
              <a:rPr lang="en-GB" sz="2400" dirty="0" smtClean="0">
                <a:solidFill>
                  <a:srgbClr val="33CC33"/>
                </a:solidFill>
                <a:latin typeface="Calibri" panose="020F0502020204030204" pitchFamily="34" charset="0"/>
              </a:rPr>
              <a:t>Art</a:t>
            </a:r>
            <a:r>
              <a:rPr lang="en-GB" sz="2400" dirty="0" smtClean="0">
                <a:solidFill>
                  <a:srgbClr val="000000"/>
                </a:solidFill>
                <a:latin typeface="Calibri" panose="020F0502020204030204" pitchFamily="34" charset="0"/>
              </a:rPr>
              <a:t>: collages, printing, drawing techniques, water colour, sculpture, </a:t>
            </a:r>
            <a:r>
              <a:rPr lang="en-GB" sz="2400" dirty="0">
                <a:solidFill>
                  <a:srgbClr val="000000"/>
                </a:solidFill>
                <a:latin typeface="Calibri" panose="020F0502020204030204" pitchFamily="34" charset="0"/>
              </a:rPr>
              <a:t>clay </a:t>
            </a:r>
            <a:r>
              <a:rPr lang="en-GB" sz="2400" dirty="0" smtClean="0">
                <a:solidFill>
                  <a:srgbClr val="000000"/>
                </a:solidFill>
                <a:latin typeface="Calibri" panose="020F0502020204030204" pitchFamily="34" charset="0"/>
              </a:rPr>
              <a:t>work</a:t>
            </a:r>
          </a:p>
          <a:p>
            <a:pPr algn="ctr"/>
            <a:r>
              <a:rPr lang="en-GB" sz="2400" dirty="0" smtClean="0">
                <a:solidFill>
                  <a:srgbClr val="33CC33"/>
                </a:solidFill>
                <a:latin typeface="Calibri" panose="020F0502020204030204" pitchFamily="34" charset="0"/>
              </a:rPr>
              <a:t>Music</a:t>
            </a:r>
            <a:r>
              <a:rPr lang="en-GB" sz="2400" dirty="0">
                <a:solidFill>
                  <a:srgbClr val="000000"/>
                </a:solidFill>
                <a:latin typeface="Calibri" panose="020F0502020204030204" pitchFamily="34" charset="0"/>
              </a:rPr>
              <a:t>: rhythm, pitch, pace, understanding the mood of a piece, music from around the world, instrumental pieces, creating notation</a:t>
            </a:r>
            <a:endParaRPr lang="en-GB" sz="2000" dirty="0">
              <a:solidFill>
                <a:srgbClr val="000000"/>
              </a:solidFill>
              <a:latin typeface="Calibri" panose="020F0502020204030204" pitchFamily="34" charset="0"/>
            </a:endParaRPr>
          </a:p>
          <a:p>
            <a:pPr algn="ctr"/>
            <a:r>
              <a:rPr lang="en-GB" sz="2400" dirty="0" smtClean="0">
                <a:solidFill>
                  <a:srgbClr val="33CC33"/>
                </a:solidFill>
                <a:latin typeface="Calibri" panose="020F0502020204030204" pitchFamily="34" charset="0"/>
              </a:rPr>
              <a:t>D&amp;T</a:t>
            </a:r>
            <a:r>
              <a:rPr lang="en-GB" sz="2400" dirty="0" smtClean="0">
                <a:solidFill>
                  <a:srgbClr val="000000"/>
                </a:solidFill>
                <a:latin typeface="Calibri" panose="020F0502020204030204" pitchFamily="34" charset="0"/>
              </a:rPr>
              <a:t>: building structures, sliding mechanisms, food preparation and hygiene</a:t>
            </a:r>
          </a:p>
          <a:p>
            <a:pPr algn="ctr"/>
            <a:r>
              <a:rPr lang="en-GB" sz="2400" dirty="0" smtClean="0">
                <a:solidFill>
                  <a:srgbClr val="33CC33"/>
                </a:solidFill>
                <a:latin typeface="Calibri" panose="020F0502020204030204" pitchFamily="34" charset="0"/>
              </a:rPr>
              <a:t>RE</a:t>
            </a:r>
            <a:r>
              <a:rPr lang="en-GB" sz="2400" dirty="0" smtClean="0">
                <a:solidFill>
                  <a:srgbClr val="000000"/>
                </a:solidFill>
                <a:latin typeface="Calibri" panose="020F0502020204030204" pitchFamily="34" charset="0"/>
              </a:rPr>
              <a:t>: Islam, Judaism, celebrations, sacred stories</a:t>
            </a:r>
          </a:p>
          <a:p>
            <a:pPr algn="ctr"/>
            <a:r>
              <a:rPr lang="en-GB" sz="2400" dirty="0" smtClean="0">
                <a:solidFill>
                  <a:srgbClr val="33CC33"/>
                </a:solidFill>
                <a:latin typeface="Calibri" panose="020F0502020204030204" pitchFamily="34" charset="0"/>
              </a:rPr>
              <a:t>DEAL</a:t>
            </a:r>
            <a:r>
              <a:rPr lang="en-GB" sz="2400" dirty="0" smtClean="0">
                <a:solidFill>
                  <a:srgbClr val="000000"/>
                </a:solidFill>
                <a:latin typeface="Calibri" panose="020F0502020204030204" pitchFamily="34" charset="0"/>
              </a:rPr>
              <a:t>: opportunities across all subjects </a:t>
            </a:r>
            <a:endParaRPr lang="en-GB" sz="2400" dirty="0" smtClean="0">
              <a:solidFill>
                <a:srgbClr val="33CC33"/>
              </a:solidFill>
              <a:latin typeface="Calibri" panose="020F0502020204030204" pitchFamily="34" charset="0"/>
            </a:endParaRPr>
          </a:p>
          <a:p>
            <a:pPr algn="ctr"/>
            <a:r>
              <a:rPr lang="en-GB" sz="2400" dirty="0" smtClean="0">
                <a:solidFill>
                  <a:srgbClr val="33CC33"/>
                </a:solidFill>
                <a:latin typeface="Calibri" panose="020F0502020204030204" pitchFamily="34" charset="0"/>
              </a:rPr>
              <a:t>Science</a:t>
            </a:r>
            <a:r>
              <a:rPr lang="en-GB" sz="2400" dirty="0" smtClean="0">
                <a:solidFill>
                  <a:srgbClr val="000000"/>
                </a:solidFill>
                <a:latin typeface="Calibri" panose="020F0502020204030204" pitchFamily="34" charset="0"/>
              </a:rPr>
              <a:t>: materials and their uses, living things and their habitats, health and hygiene, plants and animals, working scientifically</a:t>
            </a:r>
          </a:p>
          <a:p>
            <a:pPr algn="ctr"/>
            <a:r>
              <a:rPr lang="en-GB" sz="4000" u="sng" dirty="0" smtClean="0">
                <a:solidFill>
                  <a:srgbClr val="33CC33"/>
                </a:solidFill>
                <a:latin typeface="Calibri" panose="020F0502020204030204" pitchFamily="34" charset="0"/>
              </a:rPr>
              <a:t> </a:t>
            </a:r>
            <a:endParaRPr lang="en-GB" sz="4000" u="sng" dirty="0">
              <a:solidFill>
                <a:srgbClr val="000000"/>
              </a:solidFill>
              <a:latin typeface="Calibri" panose="020F0502020204030204" pitchFamily="34" charset="0"/>
            </a:endParaRPr>
          </a:p>
        </p:txBody>
      </p:sp>
      <p:sp>
        <p:nvSpPr>
          <p:cNvPr id="3" name="Rectangle 2"/>
          <p:cNvSpPr/>
          <p:nvPr/>
        </p:nvSpPr>
        <p:spPr>
          <a:xfrm>
            <a:off x="7885425" y="63462"/>
            <a:ext cx="6096000" cy="1754326"/>
          </a:xfrm>
          <a:prstGeom prst="rect">
            <a:avLst/>
          </a:prstGeom>
        </p:spPr>
        <p:txBody>
          <a:bodyPr>
            <a:spAutoFit/>
          </a:bodyPr>
          <a:lstStyle/>
          <a:p>
            <a:pPr algn="ctr"/>
            <a:r>
              <a:rPr lang="en-GB" u="sng" dirty="0">
                <a:solidFill>
                  <a:schemeClr val="bg1"/>
                </a:solidFill>
                <a:latin typeface="Calibri" panose="020F0502020204030204" pitchFamily="34" charset="0"/>
              </a:rPr>
              <a:t>Previous Curriculum Titles</a:t>
            </a:r>
          </a:p>
          <a:p>
            <a:pPr algn="ctr"/>
            <a:r>
              <a:rPr lang="en-GB" dirty="0">
                <a:solidFill>
                  <a:schemeClr val="bg1"/>
                </a:solidFill>
                <a:latin typeface="Calibri" panose="020F0502020204030204" pitchFamily="34" charset="0"/>
              </a:rPr>
              <a:t>Panic on Pudding Lane</a:t>
            </a:r>
          </a:p>
          <a:p>
            <a:pPr algn="ctr"/>
            <a:r>
              <a:rPr lang="en-GB" dirty="0">
                <a:solidFill>
                  <a:schemeClr val="bg1"/>
                </a:solidFill>
                <a:latin typeface="Calibri" panose="020F0502020204030204" pitchFamily="34" charset="0"/>
              </a:rPr>
              <a:t>Leaf</a:t>
            </a:r>
          </a:p>
          <a:p>
            <a:pPr algn="ctr"/>
            <a:r>
              <a:rPr lang="en-GB" dirty="0">
                <a:solidFill>
                  <a:schemeClr val="bg1"/>
                </a:solidFill>
                <a:latin typeface="Calibri" panose="020F0502020204030204" pitchFamily="34" charset="0"/>
              </a:rPr>
              <a:t>Where the wild things are…</a:t>
            </a:r>
          </a:p>
          <a:p>
            <a:pPr algn="ctr"/>
            <a:r>
              <a:rPr lang="en-GB" dirty="0">
                <a:solidFill>
                  <a:schemeClr val="bg1"/>
                </a:solidFill>
                <a:latin typeface="Calibri" panose="020F0502020204030204" pitchFamily="34" charset="0"/>
              </a:rPr>
              <a:t>Extreme Earth</a:t>
            </a:r>
          </a:p>
          <a:p>
            <a:pPr algn="ctr"/>
            <a:r>
              <a:rPr lang="en-GB" dirty="0">
                <a:solidFill>
                  <a:schemeClr val="bg1"/>
                </a:solidFill>
                <a:latin typeface="Calibri" panose="020F0502020204030204" pitchFamily="34" charset="0"/>
              </a:rPr>
              <a:t>Good Enough to Eat</a:t>
            </a:r>
            <a:endParaRPr lang="en-GB" sz="16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563669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7751" y="821890"/>
            <a:ext cx="9374659" cy="5570756"/>
          </a:xfrm>
          <a:prstGeom prst="rect">
            <a:avLst/>
          </a:prstGeom>
        </p:spPr>
        <p:txBody>
          <a:bodyPr wrap="square">
            <a:spAutoFit/>
          </a:bodyPr>
          <a:lstStyle/>
          <a:p>
            <a:r>
              <a:rPr lang="en-GB" sz="2400" b="1" u="sng" dirty="0" smtClean="0"/>
              <a:t>Reading</a:t>
            </a:r>
          </a:p>
          <a:p>
            <a:r>
              <a:rPr lang="en-GB" sz="2000" dirty="0" smtClean="0"/>
              <a:t>Please read with your child regularly throughout the week, even if this is only five minutes a day! Record any reading in the reading log each time. Whilst fluency is important, please also practise retrieving information and predicting what might happen next to strengthen your child’s comprehension skills.</a:t>
            </a:r>
          </a:p>
          <a:p>
            <a:r>
              <a:rPr lang="en-GB" sz="2400" b="1" u="sng" dirty="0" smtClean="0"/>
              <a:t>Spellings</a:t>
            </a:r>
            <a:endParaRPr lang="en-GB" sz="2400" b="1" u="sng" dirty="0"/>
          </a:p>
          <a:p>
            <a:r>
              <a:rPr lang="en-GB" sz="2000" dirty="0"/>
              <a:t>Each Monday the children will be given weekly spellings to learn at </a:t>
            </a:r>
            <a:r>
              <a:rPr lang="en-GB" sz="2000" dirty="0" smtClean="0"/>
              <a:t>home, these words will be tested the following Monday. It </a:t>
            </a:r>
            <a:r>
              <a:rPr lang="en-GB" sz="2000" dirty="0"/>
              <a:t>is VITAL that these are practised.</a:t>
            </a:r>
          </a:p>
          <a:p>
            <a:r>
              <a:rPr lang="en-GB" sz="2000" dirty="0" smtClean="0"/>
              <a:t>Children will have spelling practice journals which can be used at school at home – these should be in school every day. Please only use pencils and crayons in these books.</a:t>
            </a:r>
          </a:p>
          <a:p>
            <a:r>
              <a:rPr lang="en-GB" sz="2400" b="1" u="sng" dirty="0" smtClean="0"/>
              <a:t>Phonics</a:t>
            </a:r>
            <a:endParaRPr lang="en-GB" sz="2000" b="1" u="sng" dirty="0" smtClean="0"/>
          </a:p>
          <a:p>
            <a:r>
              <a:rPr lang="en-GB" sz="2000" dirty="0" smtClean="0"/>
              <a:t>PhonicsPlay – practise real and alien words from phases 3 and 5.</a:t>
            </a:r>
          </a:p>
          <a:p>
            <a:r>
              <a:rPr lang="en-GB" sz="2000" dirty="0">
                <a:hlinkClick r:id="rId2"/>
              </a:rPr>
              <a:t>https://www.phonicsplay.co.uk</a:t>
            </a:r>
            <a:r>
              <a:rPr lang="en-GB" sz="2000" dirty="0" smtClean="0">
                <a:hlinkClick r:id="rId2"/>
              </a:rPr>
              <a:t>/</a:t>
            </a:r>
            <a:endParaRPr lang="en-GB" sz="2000" dirty="0" smtClean="0"/>
          </a:p>
          <a:p>
            <a:r>
              <a:rPr lang="en-GB" sz="2400" b="1" u="sng" dirty="0" smtClean="0"/>
              <a:t>Maths</a:t>
            </a:r>
          </a:p>
          <a:p>
            <a:r>
              <a:rPr lang="en-GB" sz="2000" dirty="0" smtClean="0"/>
              <a:t>Initially, practise skip counting in 2s, 5s, 10s from 0. Practise rapid recall of number bonds up to 10, and then up to 20.</a:t>
            </a:r>
          </a:p>
        </p:txBody>
      </p:sp>
      <p:sp>
        <p:nvSpPr>
          <p:cNvPr id="3" name="Rectangle 2"/>
          <p:cNvSpPr/>
          <p:nvPr/>
        </p:nvSpPr>
        <p:spPr>
          <a:xfrm>
            <a:off x="337752" y="154625"/>
            <a:ext cx="6096000" cy="523220"/>
          </a:xfrm>
          <a:prstGeom prst="rect">
            <a:avLst/>
          </a:prstGeom>
        </p:spPr>
        <p:txBody>
          <a:bodyPr>
            <a:spAutoFit/>
          </a:bodyPr>
          <a:lstStyle/>
          <a:p>
            <a:r>
              <a:rPr lang="en-GB" sz="2800" u="sng" dirty="0" smtClean="0"/>
              <a:t>Supporting your child’s learning</a:t>
            </a:r>
            <a:endParaRPr lang="en-GB" sz="2800" u="sng" dirty="0"/>
          </a:p>
        </p:txBody>
      </p:sp>
    </p:spTree>
    <p:extLst>
      <p:ext uri="{BB962C8B-B14F-4D97-AF65-F5344CB8AC3E}">
        <p14:creationId xmlns:p14="http://schemas.microsoft.com/office/powerpoint/2010/main" val="382650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134" y="205945"/>
            <a:ext cx="9531180" cy="5693866"/>
          </a:xfrm>
          <a:prstGeom prst="rect">
            <a:avLst/>
          </a:prstGeom>
        </p:spPr>
        <p:txBody>
          <a:bodyPr wrap="square">
            <a:spAutoFit/>
          </a:bodyPr>
          <a:lstStyle/>
          <a:p>
            <a:r>
              <a:rPr lang="en-GB" sz="2800" u="sng" dirty="0">
                <a:latin typeface="Calibri" panose="020F0502020204030204" pitchFamily="34" charset="0"/>
              </a:rPr>
              <a:t>SATS </a:t>
            </a:r>
            <a:endParaRPr lang="en-GB" sz="2800" u="sng" dirty="0" smtClean="0">
              <a:latin typeface="Calibri" panose="020F0502020204030204" pitchFamily="34" charset="0"/>
            </a:endParaRPr>
          </a:p>
          <a:p>
            <a:r>
              <a:rPr lang="en-GB" sz="2800" dirty="0" smtClean="0">
                <a:solidFill>
                  <a:srgbClr val="FF0000"/>
                </a:solidFill>
                <a:latin typeface="Calibri" panose="020F0502020204030204" pitchFamily="34" charset="0"/>
              </a:rPr>
              <a:t>Currently, the government has advised that KS1 SATs are due to still take place at the end of the academic year</a:t>
            </a:r>
          </a:p>
          <a:p>
            <a:endParaRPr lang="en-GB" sz="2800" dirty="0" smtClean="0">
              <a:solidFill>
                <a:srgbClr val="000000"/>
              </a:solidFill>
              <a:latin typeface="Calibri" panose="020F0502020204030204" pitchFamily="34" charset="0"/>
            </a:endParaRPr>
          </a:p>
          <a:p>
            <a:r>
              <a:rPr lang="en-GB" sz="2800" dirty="0" smtClean="0">
                <a:solidFill>
                  <a:srgbClr val="000000"/>
                </a:solidFill>
                <a:latin typeface="Calibri" panose="020F0502020204030204" pitchFamily="34" charset="0"/>
              </a:rPr>
              <a:t>SATs Parent/Teacher Meeting (Spring 2021) </a:t>
            </a:r>
            <a:r>
              <a:rPr lang="en-GB" sz="2800" dirty="0" smtClean="0">
                <a:solidFill>
                  <a:srgbClr val="FF0000"/>
                </a:solidFill>
                <a:latin typeface="Calibri" panose="020F0502020204030204" pitchFamily="34" charset="0"/>
              </a:rPr>
              <a:t>TBC</a:t>
            </a:r>
          </a:p>
          <a:p>
            <a:r>
              <a:rPr lang="en-GB" sz="2800" i="1" dirty="0" smtClean="0">
                <a:solidFill>
                  <a:schemeClr val="tx2"/>
                </a:solidFill>
                <a:latin typeface="Calibri" panose="020F0502020204030204" pitchFamily="34" charset="0"/>
              </a:rPr>
              <a:t>As the year progresses, more information will be shared with </a:t>
            </a:r>
            <a:r>
              <a:rPr lang="en-GB" sz="2800" i="1" dirty="0" smtClean="0">
                <a:solidFill>
                  <a:schemeClr val="tx2"/>
                </a:solidFill>
                <a:latin typeface="Calibri" panose="020F0502020204030204" pitchFamily="34" charset="0"/>
              </a:rPr>
              <a:t>you</a:t>
            </a:r>
          </a:p>
          <a:p>
            <a:endParaRPr lang="en-GB" sz="2800" i="1" dirty="0">
              <a:solidFill>
                <a:schemeClr val="tx2"/>
              </a:solidFill>
              <a:latin typeface="Calibri" panose="020F0502020204030204" pitchFamily="34" charset="0"/>
            </a:endParaRPr>
          </a:p>
          <a:p>
            <a:r>
              <a:rPr lang="en-GB" sz="2800" u="sng" dirty="0" smtClean="0">
                <a:latin typeface="Calibri" panose="020F0502020204030204" pitchFamily="34" charset="0"/>
              </a:rPr>
              <a:t>Phonics Screening</a:t>
            </a:r>
          </a:p>
          <a:p>
            <a:r>
              <a:rPr lang="en-GB" sz="2800" dirty="0" smtClean="0">
                <a:latin typeface="Calibri" panose="020F0502020204030204" pitchFamily="34" charset="0"/>
              </a:rPr>
              <a:t>The government’s guidelines are as follows:</a:t>
            </a:r>
          </a:p>
          <a:p>
            <a:endParaRPr lang="en-GB" sz="2800" dirty="0">
              <a:latin typeface="Calibri" panose="020F0502020204030204" pitchFamily="34" charset="0"/>
            </a:endParaRPr>
          </a:p>
          <a:p>
            <a:r>
              <a:rPr lang="en-GB" sz="2800" dirty="0" smtClean="0">
                <a:latin typeface="Calibri" panose="020F0502020204030204" pitchFamily="34" charset="0"/>
              </a:rPr>
              <a:t>All year 2 children will undertake a phonics screen during Autumn 2 (November). Any children who do not pass this assessment will retake the said phonics screen in June 2021.</a:t>
            </a:r>
            <a:endParaRPr lang="en-GB" sz="2800" dirty="0" smtClean="0">
              <a:latin typeface="Calibri" panose="020F0502020204030204" pitchFamily="34" charset="0"/>
            </a:endParaRPr>
          </a:p>
        </p:txBody>
      </p:sp>
    </p:spTree>
    <p:extLst>
      <p:ext uri="{BB962C8B-B14F-4D97-AF65-F5344CB8AC3E}">
        <p14:creationId xmlns:p14="http://schemas.microsoft.com/office/powerpoint/2010/main" val="755737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306</TotalTime>
  <Words>1365</Words>
  <Application>Microsoft Office PowerPoint</Application>
  <PresentationFormat>Widescreen</PresentationFormat>
  <Paragraphs>106</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Teacher  Evening Year 6  Teachers:- Mrs Adshead Mrs McIvor and Mrs Furmidge.</dc:title>
  <dc:creator>Mrs McIvor</dc:creator>
  <cp:lastModifiedBy>Miss Boughey</cp:lastModifiedBy>
  <cp:revision>22</cp:revision>
  <dcterms:created xsi:type="dcterms:W3CDTF">2019-09-06T12:45:26Z</dcterms:created>
  <dcterms:modified xsi:type="dcterms:W3CDTF">2020-09-07T12:47:55Z</dcterms:modified>
</cp:coreProperties>
</file>