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58" r:id="rId4"/>
    <p:sldId id="260" r:id="rId5"/>
    <p:sldId id="261" r:id="rId6"/>
    <p:sldId id="262" r:id="rId7"/>
    <p:sldId id="263" r:id="rId8"/>
    <p:sldId id="264" r:id="rId9"/>
    <p:sldId id="265" r:id="rId10"/>
    <p:sldId id="266" r:id="rId11"/>
    <p:sldId id="273"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6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83633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06640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60928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348377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1555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3301516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2706174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24180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66239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6C8BE-1587-4C79-959C-4DCAE92E6F55}"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05513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76C8BE-1587-4C79-959C-4DCAE92E6F55}"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64269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76C8BE-1587-4C79-959C-4DCAE92E6F55}" type="datetimeFigureOut">
              <a:rPr lang="en-GB" smtClean="0"/>
              <a:t>10/09/2021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57804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76C8BE-1587-4C79-959C-4DCAE92E6F55}" type="datetimeFigureOut">
              <a:rPr lang="en-GB" smtClean="0"/>
              <a:t>10/09/2021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99256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6C8BE-1587-4C79-959C-4DCAE92E6F55}" type="datetimeFigureOut">
              <a:rPr lang="en-GB" smtClean="0"/>
              <a:t>10/09/2021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3397470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6C8BE-1587-4C79-959C-4DCAE92E6F55}"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194200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6C8BE-1587-4C79-959C-4DCAE92E6F55}"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8706D-C3E5-49E4-9A18-365E440126D5}" type="slidenum">
              <a:rPr lang="en-GB" smtClean="0"/>
              <a:t>‹#›</a:t>
            </a:fld>
            <a:endParaRPr lang="en-GB"/>
          </a:p>
        </p:txBody>
      </p:sp>
    </p:spTree>
    <p:extLst>
      <p:ext uri="{BB962C8B-B14F-4D97-AF65-F5344CB8AC3E}">
        <p14:creationId xmlns:p14="http://schemas.microsoft.com/office/powerpoint/2010/main" val="391740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76C8BE-1587-4C79-959C-4DCAE92E6F55}" type="datetimeFigureOut">
              <a:rPr lang="en-GB" smtClean="0"/>
              <a:t>10/09/2021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18706D-C3E5-49E4-9A18-365E440126D5}" type="slidenum">
              <a:rPr lang="en-GB" smtClean="0"/>
              <a:t>‹#›</a:t>
            </a:fld>
            <a:endParaRPr lang="en-GB"/>
          </a:p>
        </p:txBody>
      </p:sp>
    </p:spTree>
    <p:extLst>
      <p:ext uri="{BB962C8B-B14F-4D97-AF65-F5344CB8AC3E}">
        <p14:creationId xmlns:p14="http://schemas.microsoft.com/office/powerpoint/2010/main" val="1097634416"/>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shaun.stirling@norrisbank.stockport.sch.uk" TargetMode="External"/><Relationship Id="rId2" Type="http://schemas.openxmlformats.org/officeDocument/2006/relationships/hyperlink" Target="https://www.classdojo.com/en-gb/#LearnMore" TargetMode="External"/><Relationship Id="rId1" Type="http://schemas.openxmlformats.org/officeDocument/2006/relationships/slideLayout" Target="../slideLayouts/slideLayout7.xml"/><Relationship Id="rId4" Type="http://schemas.openxmlformats.org/officeDocument/2006/relationships/hyperlink" Target="mailto:pamela.koutsouvelis@norrisbank.stockport.sch.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Welcome to Year 3</a:t>
            </a:r>
            <a:endParaRPr lang="en-GB" dirty="0"/>
          </a:p>
        </p:txBody>
      </p:sp>
      <p:sp>
        <p:nvSpPr>
          <p:cNvPr id="3" name="Subtitle 2"/>
          <p:cNvSpPr>
            <a:spLocks noGrp="1"/>
          </p:cNvSpPr>
          <p:nvPr>
            <p:ph type="subTitle" idx="1"/>
          </p:nvPr>
        </p:nvSpPr>
        <p:spPr/>
        <p:txBody>
          <a:bodyPr/>
          <a:lstStyle/>
          <a:p>
            <a:r>
              <a:rPr lang="en-GB" dirty="0" smtClean="0"/>
              <a:t>Everything you need to go about making the move to Key Stage 2</a:t>
            </a:r>
          </a:p>
          <a:p>
            <a:r>
              <a:rPr lang="en-GB" dirty="0" smtClean="0"/>
              <a:t>Shaun Stirling and Pam Koutsouvelis</a:t>
            </a:r>
            <a:endParaRPr lang="en-GB" dirty="0"/>
          </a:p>
        </p:txBody>
      </p:sp>
    </p:spTree>
    <p:extLst>
      <p:ext uri="{BB962C8B-B14F-4D97-AF65-F5344CB8AC3E}">
        <p14:creationId xmlns:p14="http://schemas.microsoft.com/office/powerpoint/2010/main" val="3156846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2" y="136737"/>
            <a:ext cx="8798997" cy="3785652"/>
          </a:xfrm>
          <a:prstGeom prst="rect">
            <a:avLst/>
          </a:prstGeom>
        </p:spPr>
        <p:txBody>
          <a:bodyPr wrap="square">
            <a:spAutoFit/>
          </a:bodyPr>
          <a:lstStyle/>
          <a:p>
            <a:pPr algn="just">
              <a:spcAft>
                <a:spcPts val="0"/>
              </a:spcAft>
            </a:pPr>
            <a:r>
              <a:rPr lang="en-GB" sz="2400" dirty="0" smtClean="0">
                <a:effectLst/>
                <a:latin typeface="Arial" panose="020B0604020202020204" pitchFamily="34" charset="0"/>
                <a:ea typeface="Times New Roman" panose="02020603050405020304" pitchFamily="18" charset="0"/>
              </a:rPr>
              <a:t>Children will be listened to at least once a week in school during guided reading. Don’t feel that you need to make lengthy notes in children’s reading record books, particularly if your child is one of our more fluent readers. Page numbers and initials will do. However we do acknowledge reading at home by rewarding children who have read three times or more a week with class dojos. Equally if you would like to make a comment in your child’s reading record or ask a question, please feel free to do so.  </a:t>
            </a:r>
            <a:r>
              <a:rPr lang="en-GB" sz="2400" dirty="0">
                <a:latin typeface="Arial" panose="020B0604020202020204" pitchFamily="34" charset="0"/>
                <a:ea typeface="Times New Roman" panose="02020603050405020304" pitchFamily="18" charset="0"/>
              </a:rPr>
              <a:t>P</a:t>
            </a:r>
            <a:r>
              <a:rPr lang="en-GB" sz="2400" dirty="0" smtClean="0">
                <a:effectLst/>
                <a:latin typeface="Arial" panose="020B0604020202020204" pitchFamily="34" charset="0"/>
                <a:ea typeface="Times New Roman" panose="02020603050405020304" pitchFamily="18" charset="0"/>
              </a:rPr>
              <a:t>lease ensure that your child’s reading book and record are available each and every day.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026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2" y="136737"/>
            <a:ext cx="8736169" cy="1569660"/>
          </a:xfrm>
          <a:prstGeom prst="rect">
            <a:avLst/>
          </a:prstGeom>
        </p:spPr>
        <p:txBody>
          <a:bodyPr wrap="square">
            <a:spAutoFit/>
          </a:bodyPr>
          <a:lstStyle/>
          <a:p>
            <a:pPr algn="just">
              <a:spcAft>
                <a:spcPts val="0"/>
              </a:spcAft>
            </a:pPr>
            <a:r>
              <a:rPr lang="en-GB" sz="2400" dirty="0" smtClean="0">
                <a:latin typeface="Arial" panose="020B0604020202020204" pitchFamily="34" charset="0"/>
                <a:ea typeface="Times New Roman" panose="02020603050405020304" pitchFamily="18" charset="0"/>
              </a:rPr>
              <a:t>Our Norris Bank literacy team have developed a strategy to further encourage reading this term. Entitled, ‘</a:t>
            </a:r>
            <a:r>
              <a:rPr lang="en-GB" sz="2400" dirty="0" err="1" smtClean="0">
                <a:latin typeface="Arial" panose="020B0604020202020204" pitchFamily="34" charset="0"/>
                <a:ea typeface="Times New Roman" panose="02020603050405020304" pitchFamily="18" charset="0"/>
              </a:rPr>
              <a:t>BookFlix</a:t>
            </a:r>
            <a:r>
              <a:rPr lang="en-GB" sz="2400" dirty="0" smtClean="0">
                <a:latin typeface="Arial" panose="020B0604020202020204" pitchFamily="34" charset="0"/>
                <a:ea typeface="Times New Roman" panose="02020603050405020304" pitchFamily="18" charset="0"/>
              </a:rPr>
              <a:t>’, the aim is to get the children reading books from 6 different genres over the course of the term. We will be launching this shortly.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41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2" y="233432"/>
            <a:ext cx="8736169" cy="3416320"/>
          </a:xfrm>
          <a:prstGeom prst="rect">
            <a:avLst/>
          </a:prstGeom>
        </p:spPr>
        <p:txBody>
          <a:bodyPr wrap="square">
            <a:spAutoFit/>
          </a:bodyPr>
          <a:lstStyle/>
          <a:p>
            <a:pPr algn="just">
              <a:spcAft>
                <a:spcPts val="0"/>
              </a:spcAft>
            </a:pPr>
            <a:r>
              <a:rPr lang="en-GB" sz="2400" u="sng" dirty="0" smtClean="0">
                <a:effectLst/>
                <a:latin typeface="Arial" panose="020B0604020202020204" pitchFamily="34" charset="0"/>
                <a:ea typeface="Times New Roman" panose="02020603050405020304" pitchFamily="18" charset="0"/>
              </a:rPr>
              <a:t>Mathletics</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Your child will have made use of the online learning tool, ‘Mathletics’ in Key Stage One and during the period of school closure. The children will use this in school when they will be set activities to complete that relate to the current area of learning in class. For example at the start of this term we will set activities to develop their understanding of number and place value. You can find your child’s Mathletics login details on the cover of their test book.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4914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5" y="223517"/>
            <a:ext cx="8504349" cy="5632311"/>
          </a:xfrm>
          <a:prstGeom prst="rect">
            <a:avLst/>
          </a:prstGeom>
        </p:spPr>
        <p:txBody>
          <a:bodyPr wrap="square">
            <a:spAutoFit/>
          </a:bodyPr>
          <a:lstStyle/>
          <a:p>
            <a:pPr algn="just">
              <a:spcAft>
                <a:spcPts val="0"/>
              </a:spcAft>
            </a:pPr>
            <a:r>
              <a:rPr lang="en-GB" sz="2400" u="sng" dirty="0" smtClean="0">
                <a:effectLst/>
                <a:latin typeface="Arial" panose="020B0604020202020204" pitchFamily="34" charset="0"/>
                <a:ea typeface="Times New Roman" panose="02020603050405020304" pitchFamily="18" charset="0"/>
              </a:rPr>
              <a:t>Homework </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Your child will bring home a grid of homework activities. In common with the other key stage two classes we provide the children with a selection of activities in English, mathematics and topic for them to complete at home. In addition to these specific activities there are two columns of generic activities to be completed throughout Key Stage Two. ‘All About Me’ provides opportunities to showcase their own talents and interests whereas ’40 Things To Do Before You Leave Norris Bank’ values time spent with family and friends.  </a:t>
            </a:r>
          </a:p>
          <a:p>
            <a:pPr algn="just">
              <a:spcAft>
                <a:spcPts val="0"/>
              </a:spcAft>
            </a:pPr>
            <a:endParaRPr lang="en-GB" sz="2400" dirty="0">
              <a:latin typeface="Arial" panose="020B0604020202020204" pitchFamily="34"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Once you have the grid it is up to you and your child which six activities you decide to complete and when. They can bring completed activities in at any time up to the end of the topic when we will award a homework certificate.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036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257" y="268696"/>
            <a:ext cx="8787684" cy="3785652"/>
          </a:xfrm>
          <a:prstGeom prst="rect">
            <a:avLst/>
          </a:prstGeom>
        </p:spPr>
        <p:txBody>
          <a:bodyPr wrap="square">
            <a:spAutoFit/>
          </a:bodyPr>
          <a:lstStyle/>
          <a:p>
            <a:pPr algn="just">
              <a:spcAft>
                <a:spcPts val="0"/>
              </a:spcAft>
            </a:pPr>
            <a:r>
              <a:rPr lang="en-GB" sz="2400" u="sng" dirty="0" smtClean="0">
                <a:effectLst/>
                <a:latin typeface="Arial" panose="020B0604020202020204" pitchFamily="34" charset="0"/>
                <a:ea typeface="Times New Roman" panose="02020603050405020304" pitchFamily="18" charset="0"/>
              </a:rPr>
              <a:t>Snacks and Drinks</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Year 3 children are encouraged to bring a healthy snack to enjoy at morning break time. This is usually either part of a packed lunch or more helpfully kept in a coat pocket where it can be easily accessed by the child. </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Water bottles can be kept </a:t>
            </a:r>
            <a:r>
              <a:rPr lang="en-GB" sz="2400" dirty="0" smtClean="0">
                <a:latin typeface="Arial" panose="020B0604020202020204" pitchFamily="34" charset="0"/>
                <a:ea typeface="Times New Roman" panose="02020603050405020304" pitchFamily="18" charset="0"/>
              </a:rPr>
              <a:t>in the classroom</a:t>
            </a:r>
            <a:r>
              <a:rPr lang="en-GB" sz="2400" dirty="0" smtClean="0">
                <a:effectLst/>
                <a:latin typeface="Arial" panose="020B0604020202020204" pitchFamily="34" charset="0"/>
                <a:ea typeface="Times New Roman" panose="02020603050405020304" pitchFamily="18" charset="0"/>
              </a:rPr>
              <a:t> table where they are accessible at all times. Bottles with a ‘sports top’ are preferable to the more fashionable ‘chili’ style bottles or other models with a wide mouth; if one of these bottles accidentally falls over it can ruin a number of exercise books</a:t>
            </a:r>
            <a:r>
              <a:rPr lang="en-GB" sz="2400" dirty="0" smtClean="0">
                <a:latin typeface="Arial" panose="020B0604020202020204" pitchFamily="34" charset="0"/>
                <a:ea typeface="Times New Roman" panose="02020603050405020304" pitchFamily="18" charset="0"/>
              </a:rPr>
              <a:t>!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4143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951" y="207674"/>
            <a:ext cx="8699621" cy="3046988"/>
          </a:xfrm>
          <a:prstGeom prst="rect">
            <a:avLst/>
          </a:prstGeom>
        </p:spPr>
        <p:txBody>
          <a:bodyPr wrap="square">
            <a:spAutoFit/>
          </a:bodyPr>
          <a:lstStyle/>
          <a:p>
            <a:pPr algn="just">
              <a:spcAft>
                <a:spcPts val="0"/>
              </a:spcAft>
            </a:pPr>
            <a:r>
              <a:rPr lang="en-GB" sz="2400" u="sng" dirty="0" smtClean="0">
                <a:effectLst/>
                <a:latin typeface="Arial" panose="020B0604020202020204" pitchFamily="34" charset="0"/>
                <a:ea typeface="Times New Roman" panose="02020603050405020304" pitchFamily="18" charset="0"/>
              </a:rPr>
              <a:t>Forest School </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Each Monday afternoon, the children will have the use of the school’s ‘Forest School’ area. Activities in this area will support social and emotional well-being, as well as promoting a love of the great outdoors. Come rain or shine we will hope to make use of this area so please make sure your child has a good waterproof coat. Please no wellington boots or waterproof trousers unless we make a specific request for these.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633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236" y="476517"/>
            <a:ext cx="8545191" cy="3477875"/>
          </a:xfrm>
          <a:prstGeom prst="rect">
            <a:avLst/>
          </a:prstGeom>
        </p:spPr>
        <p:txBody>
          <a:bodyPr wrap="square">
            <a:spAutoFit/>
          </a:bodyPr>
          <a:lstStyle/>
          <a:p>
            <a:pPr algn="just">
              <a:spcAft>
                <a:spcPts val="0"/>
              </a:spcAft>
            </a:pPr>
            <a:r>
              <a:rPr lang="en-GB" sz="2000" dirty="0" smtClean="0">
                <a:effectLst/>
                <a:latin typeface="Arial" panose="020B0604020202020204" pitchFamily="34" charset="0"/>
                <a:ea typeface="Times New Roman" panose="02020603050405020304" pitchFamily="18" charset="0"/>
              </a:rPr>
              <a:t>Trips and Residential Visits</a:t>
            </a:r>
          </a:p>
          <a:p>
            <a:pPr algn="just">
              <a:spcAft>
                <a:spcPts val="0"/>
              </a:spcAft>
            </a:pPr>
            <a:r>
              <a:rPr lang="en-GB" sz="2000" dirty="0" smtClean="0">
                <a:latin typeface="Arial" panose="020B0604020202020204" pitchFamily="34" charset="0"/>
                <a:ea typeface="Times New Roman" panose="02020603050405020304" pitchFamily="18" charset="0"/>
              </a:rPr>
              <a:t>We are delighted to once again be able to offer Key Stage 2 children the opportunity to participate in our suite of residential visits. </a:t>
            </a:r>
          </a:p>
          <a:p>
            <a:pPr algn="just">
              <a:spcAft>
                <a:spcPts val="0"/>
              </a:spcAft>
            </a:pPr>
            <a:r>
              <a:rPr lang="en-GB" sz="2000" dirty="0" smtClean="0">
                <a:effectLst/>
                <a:latin typeface="Arial" panose="020B0604020202020204" pitchFamily="34" charset="0"/>
                <a:ea typeface="Times New Roman" panose="02020603050405020304" pitchFamily="18" charset="0"/>
              </a:rPr>
              <a:t>For Year 3 children this involves two days and a night at Losehill Hall YHA in Castleton on 26</a:t>
            </a:r>
            <a:r>
              <a:rPr lang="en-GB" sz="2000" baseline="30000" dirty="0" smtClean="0">
                <a:effectLst/>
                <a:latin typeface="Arial" panose="020B0604020202020204" pitchFamily="34" charset="0"/>
                <a:ea typeface="Times New Roman" panose="02020603050405020304" pitchFamily="18" charset="0"/>
              </a:rPr>
              <a:t>th</a:t>
            </a:r>
            <a:r>
              <a:rPr lang="en-GB" sz="2000" dirty="0" smtClean="0">
                <a:effectLst/>
                <a:latin typeface="Arial" panose="020B0604020202020204" pitchFamily="34" charset="0"/>
                <a:ea typeface="Times New Roman" panose="02020603050405020304" pitchFamily="18" charset="0"/>
              </a:rPr>
              <a:t> and 27</a:t>
            </a:r>
            <a:r>
              <a:rPr lang="en-GB" sz="2000" baseline="30000" dirty="0" smtClean="0">
                <a:effectLst/>
                <a:latin typeface="Arial" panose="020B0604020202020204" pitchFamily="34" charset="0"/>
                <a:ea typeface="Times New Roman" panose="02020603050405020304" pitchFamily="18" charset="0"/>
              </a:rPr>
              <a:t>th</a:t>
            </a:r>
            <a:r>
              <a:rPr lang="en-GB" sz="2000" dirty="0" smtClean="0">
                <a:effectLst/>
                <a:latin typeface="Arial" panose="020B0604020202020204" pitchFamily="34" charset="0"/>
                <a:ea typeface="Times New Roman" panose="02020603050405020304" pitchFamily="18" charset="0"/>
              </a:rPr>
              <a:t> May 2022. </a:t>
            </a:r>
          </a:p>
          <a:p>
            <a:pPr algn="just">
              <a:spcAft>
                <a:spcPts val="0"/>
              </a:spcAft>
            </a:pPr>
            <a:r>
              <a:rPr lang="en-GB" sz="2000" dirty="0" smtClean="0">
                <a:latin typeface="Arial" panose="020B0604020202020204" pitchFamily="34" charset="0"/>
                <a:ea typeface="Times New Roman" panose="02020603050405020304" pitchFamily="18" charset="0"/>
              </a:rPr>
              <a:t>You will doubtless have questions about this which we will be able to answer at an information evening on Tuesday 11</a:t>
            </a:r>
            <a:r>
              <a:rPr lang="en-GB" sz="2000" baseline="30000" dirty="0" smtClean="0">
                <a:latin typeface="Arial" panose="020B0604020202020204" pitchFamily="34" charset="0"/>
                <a:ea typeface="Times New Roman" panose="02020603050405020304" pitchFamily="18" charset="0"/>
              </a:rPr>
              <a:t>th</a:t>
            </a:r>
            <a:r>
              <a:rPr lang="en-GB" sz="2000" dirty="0" smtClean="0">
                <a:latin typeface="Arial" panose="020B0604020202020204" pitchFamily="34" charset="0"/>
                <a:ea typeface="Times New Roman" panose="02020603050405020304" pitchFamily="18" charset="0"/>
              </a:rPr>
              <a:t> January 2022 at 5:30 p.m.  </a:t>
            </a:r>
          </a:p>
          <a:p>
            <a:pPr algn="just">
              <a:spcAft>
                <a:spcPts val="0"/>
              </a:spcAft>
            </a:pPr>
            <a:r>
              <a:rPr lang="en-GB" sz="2000" dirty="0" smtClean="0">
                <a:effectLst/>
                <a:latin typeface="Arial" panose="020B0604020202020204" pitchFamily="34" charset="0"/>
                <a:ea typeface="Times New Roman" panose="02020603050405020304" pitchFamily="18" charset="0"/>
              </a:rPr>
              <a:t>We also hope to run at least two day visits to support learning in other areas of the curriculum. The situation regarding these, and indeed our residential visit, is obviously subject to government advice. </a:t>
            </a:r>
            <a:endParaRPr lang="en-GB" sz="2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0718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436" y="171795"/>
            <a:ext cx="9380113" cy="6555641"/>
          </a:xfrm>
          <a:prstGeom prst="rect">
            <a:avLst/>
          </a:prstGeom>
        </p:spPr>
        <p:txBody>
          <a:bodyPr wrap="square">
            <a:spAutoFit/>
          </a:bodyPr>
          <a:lstStyle/>
          <a:p>
            <a:pPr algn="just">
              <a:spcAft>
                <a:spcPts val="0"/>
              </a:spcAft>
            </a:pPr>
            <a:r>
              <a:rPr lang="en-GB" sz="2000" u="sng" dirty="0" smtClean="0">
                <a:effectLst/>
                <a:latin typeface="Arial" panose="020B0604020202020204" pitchFamily="34" charset="0"/>
                <a:ea typeface="Times New Roman" panose="02020603050405020304" pitchFamily="18" charset="0"/>
              </a:rPr>
              <a:t>Contact</a:t>
            </a:r>
            <a:endParaRPr lang="en-GB" sz="2000" dirty="0" smtClean="0">
              <a:effectLst/>
              <a:latin typeface="Times New Roman" panose="02020603050405020304" pitchFamily="18" charset="0"/>
              <a:ea typeface="Times New Roman" panose="02020603050405020304" pitchFamily="18" charset="0"/>
            </a:endParaRPr>
          </a:p>
          <a:p>
            <a:pPr algn="just">
              <a:spcAft>
                <a:spcPts val="0"/>
              </a:spcAft>
            </a:pPr>
            <a:r>
              <a:rPr lang="en-GB" sz="2000" dirty="0" smtClean="0">
                <a:effectLst/>
                <a:latin typeface="Arial" panose="020B0604020202020204" pitchFamily="34" charset="0"/>
                <a:ea typeface="Times New Roman" panose="02020603050405020304" pitchFamily="18" charset="0"/>
              </a:rPr>
              <a:t>If you have any concerns or problems throughout the year, please don’t hesitate to contact us. </a:t>
            </a:r>
          </a:p>
          <a:p>
            <a:pPr algn="just">
              <a:spcAft>
                <a:spcPts val="0"/>
              </a:spcAft>
            </a:pPr>
            <a:endParaRPr lang="en-GB" sz="2000" dirty="0">
              <a:latin typeface="Arial" panose="020B0604020202020204" pitchFamily="34" charset="0"/>
              <a:ea typeface="Times New Roman" panose="02020603050405020304" pitchFamily="18" charset="0"/>
            </a:endParaRPr>
          </a:p>
          <a:p>
            <a:pPr algn="just"/>
            <a:r>
              <a:rPr lang="en-GB" sz="2000" dirty="0">
                <a:latin typeface="Arial" panose="020B0604020202020204" pitchFamily="34" charset="0"/>
                <a:ea typeface="Times New Roman" panose="02020603050405020304" pitchFamily="18" charset="0"/>
              </a:rPr>
              <a:t>Although we are visible in the mornings and immediately after school, we would prefer not to use these busy times to </a:t>
            </a:r>
            <a:r>
              <a:rPr lang="en-GB" sz="2000" dirty="0" smtClean="0">
                <a:latin typeface="Arial" panose="020B0604020202020204" pitchFamily="34" charset="0"/>
                <a:ea typeface="Times New Roman" panose="02020603050405020304" pitchFamily="18" charset="0"/>
              </a:rPr>
              <a:t>fully address issues </a:t>
            </a:r>
            <a:r>
              <a:rPr lang="en-GB" sz="2000" dirty="0">
                <a:latin typeface="Arial" panose="020B0604020202020204" pitchFamily="34" charset="0"/>
                <a:ea typeface="Times New Roman" panose="02020603050405020304" pitchFamily="18" charset="0"/>
              </a:rPr>
              <a:t>that can delay the children’s start to the day. </a:t>
            </a:r>
            <a:endParaRPr lang="en-GB" sz="2000" dirty="0">
              <a:latin typeface="Times New Roman" panose="02020603050405020304" pitchFamily="18" charset="0"/>
              <a:ea typeface="Times New Roman" panose="02020603050405020304" pitchFamily="18" charset="0"/>
            </a:endParaRPr>
          </a:p>
          <a:p>
            <a:pPr algn="just">
              <a:spcAft>
                <a:spcPts val="0"/>
              </a:spcAft>
            </a:pPr>
            <a:endParaRPr lang="en-GB" sz="2000" dirty="0" smtClean="0">
              <a:effectLst/>
              <a:latin typeface="Times New Roman" panose="02020603050405020304" pitchFamily="18" charset="0"/>
              <a:ea typeface="Times New Roman" panose="02020603050405020304" pitchFamily="18" charset="0"/>
            </a:endParaRPr>
          </a:p>
          <a:p>
            <a:pPr algn="just">
              <a:spcAft>
                <a:spcPts val="0"/>
              </a:spcAft>
            </a:pPr>
            <a:r>
              <a:rPr lang="en-GB" sz="2000" dirty="0" smtClean="0">
                <a:effectLst/>
                <a:latin typeface="Arial" panose="020B0604020202020204" pitchFamily="34" charset="0"/>
                <a:ea typeface="Times New Roman" panose="02020603050405020304" pitchFamily="18" charset="0"/>
              </a:rPr>
              <a:t>Virtually all parents have signed up for ‘</a:t>
            </a:r>
            <a:r>
              <a:rPr lang="en-GB" sz="2000" dirty="0" err="1" smtClean="0">
                <a:effectLst/>
                <a:latin typeface="Arial" panose="020B0604020202020204" pitchFamily="34" charset="0"/>
                <a:ea typeface="Times New Roman" panose="02020603050405020304" pitchFamily="18" charset="0"/>
              </a:rPr>
              <a:t>ClassDojo</a:t>
            </a:r>
            <a:r>
              <a:rPr lang="en-GB" sz="2000" dirty="0" smtClean="0">
                <a:effectLst/>
                <a:latin typeface="Arial" panose="020B0604020202020204" pitchFamily="34" charset="0"/>
                <a:ea typeface="Times New Roman" panose="02020603050405020304" pitchFamily="18" charset="0"/>
              </a:rPr>
              <a:t>’ which was originally used as a points based reward system for our children reflecting the school’s GROW values of goals, respect, ownership and working together. Increasingly Year 3 use this to share photographs and videos of activities that we undertake throughout the year enabling you to have a window into some of </a:t>
            </a:r>
            <a:r>
              <a:rPr lang="en-GB" sz="2000" dirty="0" smtClean="0">
                <a:latin typeface="Arial" panose="020B0604020202020204" pitchFamily="34" charset="0"/>
                <a:ea typeface="Times New Roman" panose="02020603050405020304" pitchFamily="18" charset="0"/>
              </a:rPr>
              <a:t>our</a:t>
            </a:r>
            <a:r>
              <a:rPr lang="en-GB" sz="2000" dirty="0" smtClean="0">
                <a:effectLst/>
                <a:latin typeface="Arial" panose="020B0604020202020204" pitchFamily="34" charset="0"/>
                <a:ea typeface="Times New Roman" panose="02020603050405020304" pitchFamily="18" charset="0"/>
              </a:rPr>
              <a:t> exciting learning.  </a:t>
            </a:r>
            <a:r>
              <a:rPr lang="en-GB" sz="2000" dirty="0" err="1" smtClean="0">
                <a:effectLst/>
                <a:latin typeface="Arial" panose="020B0604020202020204" pitchFamily="34" charset="0"/>
                <a:ea typeface="Times New Roman" panose="02020603050405020304" pitchFamily="18" charset="0"/>
              </a:rPr>
              <a:t>ClassDojo</a:t>
            </a:r>
            <a:r>
              <a:rPr lang="en-GB" sz="2000" dirty="0" smtClean="0">
                <a:effectLst/>
                <a:latin typeface="Arial" panose="020B0604020202020204" pitchFamily="34" charset="0"/>
                <a:ea typeface="Times New Roman" panose="02020603050405020304" pitchFamily="18" charset="0"/>
              </a:rPr>
              <a:t> has a useful messaging service for quickly communicating with your child’s teacher. You can find out more at </a:t>
            </a:r>
            <a:r>
              <a:rPr lang="en-GB" sz="2000" u="sng" dirty="0" smtClean="0">
                <a:solidFill>
                  <a:srgbClr val="0563C1"/>
                </a:solidFill>
                <a:effectLst/>
                <a:latin typeface="Arial" panose="020B0604020202020204" pitchFamily="34" charset="0"/>
                <a:ea typeface="Times New Roman" panose="02020603050405020304" pitchFamily="18" charset="0"/>
                <a:hlinkClick r:id="rId2"/>
              </a:rPr>
              <a:t>https://www.classdojo.com/en-gb/#LearnMore</a:t>
            </a:r>
            <a:r>
              <a:rPr lang="en-GB" sz="2000" dirty="0" smtClean="0">
                <a:effectLst/>
                <a:latin typeface="Arial" panose="020B0604020202020204" pitchFamily="34" charset="0"/>
                <a:ea typeface="Times New Roman" panose="02020603050405020304" pitchFamily="18" charset="0"/>
              </a:rPr>
              <a:t>  </a:t>
            </a:r>
          </a:p>
          <a:p>
            <a:pPr algn="just">
              <a:spcAft>
                <a:spcPts val="0"/>
              </a:spcAft>
            </a:pPr>
            <a:endParaRPr lang="en-GB" sz="2000" dirty="0">
              <a:latin typeface="Arial" panose="020B0604020202020204" pitchFamily="34" charset="0"/>
              <a:ea typeface="Times New Roman" panose="02020603050405020304" pitchFamily="18" charset="0"/>
            </a:endParaRPr>
          </a:p>
          <a:p>
            <a:pPr algn="just">
              <a:spcAft>
                <a:spcPts val="0"/>
              </a:spcAft>
            </a:pPr>
            <a:r>
              <a:rPr lang="en-GB" sz="2000" dirty="0" smtClean="0">
                <a:effectLst/>
                <a:latin typeface="Arial" panose="020B0604020202020204" pitchFamily="34" charset="0"/>
                <a:ea typeface="Times New Roman" panose="02020603050405020304" pitchFamily="18" charset="0"/>
              </a:rPr>
              <a:t>If you’d prefer you can email us at </a:t>
            </a:r>
            <a:r>
              <a:rPr lang="en-GB" sz="2000" dirty="0" smtClean="0">
                <a:effectLst/>
                <a:latin typeface="Arial" panose="020B0604020202020204" pitchFamily="34" charset="0"/>
                <a:ea typeface="Times New Roman" panose="02020603050405020304" pitchFamily="18" charset="0"/>
                <a:hlinkClick r:id="rId3"/>
              </a:rPr>
              <a:t>shaun.stirling@norrisbank.stockport.sch.uk</a:t>
            </a:r>
            <a:r>
              <a:rPr lang="en-GB" sz="2000" dirty="0" smtClean="0">
                <a:effectLst/>
                <a:latin typeface="Arial" panose="020B0604020202020204" pitchFamily="34" charset="0"/>
                <a:ea typeface="Times New Roman" panose="02020603050405020304" pitchFamily="18" charset="0"/>
              </a:rPr>
              <a:t> or </a:t>
            </a:r>
            <a:r>
              <a:rPr lang="en-GB" sz="2000" dirty="0" smtClean="0">
                <a:effectLst/>
                <a:latin typeface="Arial" panose="020B0604020202020204" pitchFamily="34" charset="0"/>
                <a:ea typeface="Times New Roman" panose="02020603050405020304" pitchFamily="18" charset="0"/>
                <a:hlinkClick r:id="rId4"/>
              </a:rPr>
              <a:t>pamela.koutsouvelis</a:t>
            </a:r>
            <a:r>
              <a:rPr lang="en-GB" sz="2000" dirty="0" smtClean="0">
                <a:latin typeface="Arial" panose="020B0604020202020204" pitchFamily="34" charset="0"/>
                <a:ea typeface="Times New Roman" panose="02020603050405020304" pitchFamily="18" charset="0"/>
                <a:hlinkClick r:id="rId4"/>
              </a:rPr>
              <a:t>@norrisbank.stockport.sch.uk</a:t>
            </a:r>
            <a:r>
              <a:rPr lang="en-GB" sz="2000" dirty="0" smtClean="0">
                <a:latin typeface="Arial" panose="020B0604020202020204" pitchFamily="34" charset="0"/>
                <a:ea typeface="Times New Roman" panose="02020603050405020304" pitchFamily="18" charset="0"/>
              </a:rPr>
              <a:t> </a:t>
            </a:r>
            <a:endParaRPr lang="en-GB" sz="2000" dirty="0" smtClean="0">
              <a:effectLst/>
              <a:latin typeface="Times New Roman" panose="02020603050405020304" pitchFamily="18" charset="0"/>
              <a:ea typeface="Times New Roman" panose="02020603050405020304" pitchFamily="18" charset="0"/>
            </a:endParaRPr>
          </a:p>
          <a:p>
            <a:pPr algn="just">
              <a:spcAft>
                <a:spcPts val="0"/>
              </a:spcAft>
            </a:pPr>
            <a:r>
              <a:rPr lang="en-GB" sz="2000" dirty="0" smtClean="0">
                <a:effectLst/>
                <a:latin typeface="Arial" panose="020B0604020202020204" pitchFamily="34" charset="0"/>
                <a:ea typeface="Times New Roman" panose="02020603050405020304" pitchFamily="18" charset="0"/>
              </a:rPr>
              <a:t> </a:t>
            </a:r>
          </a:p>
          <a:p>
            <a:pPr>
              <a:spcAft>
                <a:spcPts val="0"/>
              </a:spcAft>
            </a:pPr>
            <a:r>
              <a:rPr lang="en-GB" sz="2000" dirty="0" smtClean="0">
                <a:effectLst/>
                <a:latin typeface="Arial" panose="020B0604020202020204" pitchFamily="34" charset="0"/>
                <a:ea typeface="Times New Roman" panose="02020603050405020304" pitchFamily="18" charset="0"/>
              </a:rPr>
              <a:t> Kind regards,</a:t>
            </a:r>
            <a:endParaRPr lang="en-GB" sz="2000" dirty="0" smtClean="0">
              <a:effectLst/>
              <a:latin typeface="Times New Roman" panose="02020603050405020304" pitchFamily="18" charset="0"/>
              <a:ea typeface="Times New Roman" panose="02020603050405020304" pitchFamily="18" charset="0"/>
            </a:endParaRPr>
          </a:p>
          <a:p>
            <a:pPr>
              <a:spcAft>
                <a:spcPts val="0"/>
              </a:spcAft>
            </a:pPr>
            <a:r>
              <a:rPr lang="en-GB" sz="2000" dirty="0" smtClean="0">
                <a:effectLst/>
                <a:latin typeface="Arial" panose="020B0604020202020204" pitchFamily="34" charset="0"/>
                <a:ea typeface="Times New Roman" panose="02020603050405020304" pitchFamily="18" charset="0"/>
              </a:rPr>
              <a:t> Mrs </a:t>
            </a:r>
            <a:r>
              <a:rPr lang="en-GB" sz="2000" dirty="0" smtClean="0">
                <a:latin typeface="Arial" panose="020B0604020202020204" pitchFamily="34" charset="0"/>
                <a:ea typeface="Times New Roman" panose="02020603050405020304" pitchFamily="18" charset="0"/>
              </a:rPr>
              <a:t>Koutsouvelis</a:t>
            </a:r>
            <a:r>
              <a:rPr lang="en-GB" sz="2000" dirty="0" smtClean="0">
                <a:effectLst/>
                <a:latin typeface="Arial" panose="020B0604020202020204" pitchFamily="34" charset="0"/>
                <a:ea typeface="Times New Roman" panose="02020603050405020304" pitchFamily="18" charset="0"/>
              </a:rPr>
              <a:t> and Mr Stirling</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069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467" y="288324"/>
            <a:ext cx="8980867" cy="5632311"/>
          </a:xfrm>
          <a:prstGeom prst="rect">
            <a:avLst/>
          </a:prstGeom>
        </p:spPr>
        <p:txBody>
          <a:bodyPr wrap="square">
            <a:spAutoFit/>
          </a:bodyPr>
          <a:lstStyle/>
          <a:p>
            <a:pPr algn="just">
              <a:spcAft>
                <a:spcPts val="0"/>
              </a:spcAft>
            </a:pPr>
            <a:r>
              <a:rPr lang="en-GB" sz="2400" dirty="0" smtClean="0">
                <a:effectLst/>
                <a:latin typeface="Arial" panose="020B0604020202020204" pitchFamily="34" charset="0"/>
                <a:ea typeface="Times New Roman" panose="02020603050405020304" pitchFamily="18" charset="0"/>
              </a:rPr>
              <a:t>We would like to extend a warm welcome to all of the famil</a:t>
            </a:r>
            <a:r>
              <a:rPr lang="en-GB" sz="2400" dirty="0" smtClean="0">
                <a:latin typeface="Arial" panose="020B0604020202020204" pitchFamily="34" charset="0"/>
                <a:ea typeface="Times New Roman" panose="02020603050405020304" pitchFamily="18" charset="0"/>
              </a:rPr>
              <a:t>y members of our current Year 3 classes</a:t>
            </a:r>
            <a:r>
              <a:rPr lang="en-GB" sz="2400" dirty="0" smtClean="0">
                <a:effectLst/>
                <a:latin typeface="Arial" panose="020B0604020202020204" pitchFamily="34" charset="0"/>
                <a:ea typeface="Times New Roman" panose="02020603050405020304" pitchFamily="18" charset="0"/>
              </a:rPr>
              <a:t>. We are really looking forward to teaching your children this year and working with you to get the very best out of each individual. No two children’s experience of the last eighteen months will have been the same. Some children will have thrived with home learning whereas others, for </a:t>
            </a:r>
            <a:r>
              <a:rPr lang="en-GB" sz="2400" dirty="0" smtClean="0">
                <a:latin typeface="Arial" panose="020B0604020202020204" pitchFamily="34" charset="0"/>
                <a:ea typeface="Times New Roman" panose="02020603050405020304" pitchFamily="18" charset="0"/>
              </a:rPr>
              <a:t>a </a:t>
            </a:r>
            <a:r>
              <a:rPr lang="en-GB" sz="2400" dirty="0" smtClean="0">
                <a:effectLst/>
                <a:latin typeface="Arial" panose="020B0604020202020204" pitchFamily="34" charset="0"/>
                <a:ea typeface="Times New Roman" panose="02020603050405020304" pitchFamily="18" charset="0"/>
              </a:rPr>
              <a:t>host of reasons, will have struggled with the enforced closures of school. </a:t>
            </a:r>
          </a:p>
          <a:p>
            <a:pPr algn="just">
              <a:spcAft>
                <a:spcPts val="0"/>
              </a:spcAft>
            </a:pPr>
            <a:r>
              <a:rPr lang="en-GB" sz="2400" dirty="0" smtClean="0">
                <a:latin typeface="Arial" panose="020B0604020202020204" pitchFamily="34" charset="0"/>
                <a:ea typeface="Times New Roman" panose="02020603050405020304" pitchFamily="18" charset="0"/>
              </a:rPr>
              <a:t>The good news is that we are now back and the children seem to have</a:t>
            </a:r>
            <a:r>
              <a:rPr lang="en-GB" sz="2400" dirty="0">
                <a:latin typeface="Arial" panose="020B0604020202020204" pitchFamily="34" charset="0"/>
                <a:ea typeface="Times New Roman" panose="02020603050405020304" pitchFamily="18" charset="0"/>
              </a:rPr>
              <a:t> </a:t>
            </a:r>
            <a:r>
              <a:rPr lang="en-GB" sz="2400" dirty="0" smtClean="0">
                <a:effectLst/>
                <a:latin typeface="Arial" panose="020B0604020202020204" pitchFamily="34" charset="0"/>
                <a:ea typeface="Times New Roman" panose="02020603050405020304" pitchFamily="18" charset="0"/>
              </a:rPr>
              <a:t>already settled down to their new lives in ‘The Juniors’. This set of slides is aimed at giving you some information about timings, routines and expectations in Year 3. </a:t>
            </a:r>
            <a:r>
              <a:rPr lang="en-GB" sz="2400" dirty="0" smtClean="0">
                <a:latin typeface="Arial" panose="020B0604020202020204" pitchFamily="34" charset="0"/>
                <a:ea typeface="Times New Roman" panose="02020603050405020304" pitchFamily="18" charset="0"/>
              </a:rPr>
              <a:t>T</a:t>
            </a:r>
            <a:r>
              <a:rPr lang="en-GB" sz="2400" dirty="0" smtClean="0">
                <a:effectLst/>
                <a:latin typeface="Arial" panose="020B0604020202020204" pitchFamily="34" charset="0"/>
                <a:ea typeface="Times New Roman" panose="02020603050405020304" pitchFamily="18" charset="0"/>
              </a:rPr>
              <a:t>he information matches that delivered at Monday’s ‘Meet The Teacher’ event which we </a:t>
            </a:r>
            <a:r>
              <a:rPr lang="en-GB" sz="2400" dirty="0" smtClean="0">
                <a:latin typeface="Arial" panose="020B0604020202020204" pitchFamily="34" charset="0"/>
                <a:ea typeface="Times New Roman" panose="02020603050405020304" pitchFamily="18" charset="0"/>
              </a:rPr>
              <a:t>understand many of you may not be able (or yet feel comfortable) to attend in person.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292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17693"/>
            <a:ext cx="9135414" cy="7355860"/>
          </a:xfrm>
          <a:prstGeom prst="rect">
            <a:avLst/>
          </a:prstGeom>
        </p:spPr>
        <p:txBody>
          <a:bodyPr wrap="square">
            <a:spAutoFit/>
          </a:bodyPr>
          <a:lstStyle/>
          <a:p>
            <a:pPr>
              <a:spcAft>
                <a:spcPts val="0"/>
              </a:spcAft>
            </a:pPr>
            <a:r>
              <a:rPr lang="en-GB" u="sng" dirty="0" smtClean="0">
                <a:effectLst/>
                <a:latin typeface="Arial" panose="020B0604020202020204" pitchFamily="34" charset="0"/>
                <a:ea typeface="Times New Roman" panose="02020603050405020304" pitchFamily="18" charset="0"/>
              </a:rPr>
              <a:t>Physical Education</a:t>
            </a:r>
            <a:endParaRPr lang="en-GB" dirty="0" smtClean="0">
              <a:effectLst/>
              <a:latin typeface="Times New Roman" panose="02020603050405020304" pitchFamily="18" charset="0"/>
              <a:ea typeface="Times New Roman" panose="02020603050405020304" pitchFamily="18" charset="0"/>
            </a:endParaRPr>
          </a:p>
          <a:p>
            <a:pPr algn="just">
              <a:spcAft>
                <a:spcPts val="0"/>
              </a:spcAft>
            </a:pPr>
            <a:r>
              <a:rPr lang="en-GB" dirty="0" smtClean="0">
                <a:effectLst/>
                <a:latin typeface="Arial" panose="020B0604020202020204" pitchFamily="34" charset="0"/>
                <a:ea typeface="Times New Roman" panose="02020603050405020304" pitchFamily="18" charset="0"/>
              </a:rPr>
              <a:t>We are delighted that the children’s belongings are no longer all kept within the classroom; the cloakrooms in the corridors are back in use. </a:t>
            </a:r>
          </a:p>
          <a:p>
            <a:pPr algn="just">
              <a:spcAft>
                <a:spcPts val="0"/>
              </a:spcAft>
            </a:pPr>
            <a:endParaRPr lang="en-GB" dirty="0">
              <a:latin typeface="Arial" panose="020B0604020202020204" pitchFamily="34" charset="0"/>
              <a:ea typeface="Times New Roman" panose="02020603050405020304" pitchFamily="18" charset="0"/>
            </a:endParaRPr>
          </a:p>
          <a:p>
            <a:pPr algn="just">
              <a:spcAft>
                <a:spcPts val="0"/>
              </a:spcAft>
            </a:pPr>
            <a:r>
              <a:rPr lang="en-GB" dirty="0" smtClean="0">
                <a:effectLst/>
                <a:latin typeface="Arial" panose="020B0604020202020204" pitchFamily="34" charset="0"/>
                <a:ea typeface="Times New Roman" panose="02020603050405020304" pitchFamily="18" charset="0"/>
              </a:rPr>
              <a:t>Children need an indoor and an outdoor PE kit. A pair of black shorts and a plain white T-shirt comprise the indoor kit. The outdoor kit is a white T-shirt under a black tracksuit </a:t>
            </a:r>
            <a:r>
              <a:rPr lang="en-GB" dirty="0" smtClean="0">
                <a:latin typeface="Arial" panose="020B0604020202020204" pitchFamily="34" charset="0"/>
                <a:ea typeface="Times New Roman" panose="02020603050405020304" pitchFamily="18" charset="0"/>
              </a:rPr>
              <a:t>with a pair of trainers. Please no logos or branded sportswear. We encourage the children to bring these in at the start of each half-term and only take them home for a wash at the half-term holiday. </a:t>
            </a:r>
          </a:p>
          <a:p>
            <a:pPr algn="just">
              <a:spcAft>
                <a:spcPts val="0"/>
              </a:spcAft>
            </a:pPr>
            <a:endParaRPr lang="en-GB" dirty="0">
              <a:effectLst/>
              <a:latin typeface="Arial" panose="020B0604020202020204" pitchFamily="34" charset="0"/>
              <a:ea typeface="Times New Roman" panose="02020603050405020304" pitchFamily="18" charset="0"/>
            </a:endParaRPr>
          </a:p>
          <a:p>
            <a:pPr algn="just">
              <a:spcAft>
                <a:spcPts val="0"/>
              </a:spcAft>
            </a:pPr>
            <a:r>
              <a:rPr lang="en-GB" dirty="0" smtClean="0">
                <a:effectLst/>
                <a:latin typeface="Arial" panose="020B0604020202020204" pitchFamily="34" charset="0"/>
                <a:ea typeface="Times New Roman" panose="02020603050405020304" pitchFamily="18" charset="0"/>
              </a:rPr>
              <a:t>On Wednesday mornings the children will do gymnastics and continue working toward the British Association of Gymnastics Awards (BAGA). </a:t>
            </a:r>
            <a:r>
              <a:rPr lang="en-GB" dirty="0">
                <a:latin typeface="Arial" panose="020B0604020202020204" pitchFamily="34" charset="0"/>
                <a:ea typeface="Times New Roman" panose="02020603050405020304" pitchFamily="18" charset="0"/>
              </a:rPr>
              <a:t>Games for both Y3 classes is on Friday afternoon. </a:t>
            </a:r>
            <a:r>
              <a:rPr lang="en-GB" dirty="0" smtClean="0">
                <a:effectLst/>
                <a:latin typeface="Arial" panose="020B0604020202020204" pitchFamily="34" charset="0"/>
                <a:ea typeface="Times New Roman" panose="02020603050405020304" pitchFamily="18" charset="0"/>
              </a:rPr>
              <a:t>Each Friday morning the children will put on their trainers to run on the field for ‘Smile for a Mile’. </a:t>
            </a:r>
          </a:p>
          <a:p>
            <a:pPr algn="just">
              <a:spcAft>
                <a:spcPts val="0"/>
              </a:spcAft>
            </a:pPr>
            <a:endParaRPr lang="en-GB" dirty="0">
              <a:latin typeface="Arial" panose="020B0604020202020204" pitchFamily="34" charset="0"/>
              <a:ea typeface="Times New Roman" panose="02020603050405020304" pitchFamily="18" charset="0"/>
            </a:endParaRPr>
          </a:p>
          <a:p>
            <a:pPr algn="just">
              <a:spcAft>
                <a:spcPts val="0"/>
              </a:spcAft>
            </a:pPr>
            <a:r>
              <a:rPr lang="en-GB" dirty="0" smtClean="0">
                <a:effectLst/>
                <a:latin typeface="Arial" panose="020B0604020202020204" pitchFamily="34" charset="0"/>
                <a:ea typeface="Times New Roman" panose="02020603050405020304" pitchFamily="18" charset="0"/>
              </a:rPr>
              <a:t>Children without PE or games kits provide supervisory problems for school staff. All children with long hair need to be able to tie it up safely. Children with ear piercings should ideally NOT wear these to school during days when they have PE or games lessons. If they do, they should be able to safely remove them themselves prior to participating. </a:t>
            </a:r>
          </a:p>
          <a:p>
            <a:pPr algn="just">
              <a:spcAft>
                <a:spcPts val="0"/>
              </a:spcAft>
            </a:pPr>
            <a:endParaRPr lang="en-GB" dirty="0" smtClean="0">
              <a:latin typeface="Arial" panose="020B0604020202020204" pitchFamily="34" charset="0"/>
              <a:ea typeface="Times New Roman" panose="02020603050405020304" pitchFamily="18" charset="0"/>
            </a:endParaRPr>
          </a:p>
          <a:p>
            <a:pPr algn="just"/>
            <a:r>
              <a:rPr lang="en-GB" dirty="0">
                <a:latin typeface="Arial" panose="020B0604020202020204" pitchFamily="34" charset="0"/>
                <a:ea typeface="Times New Roman" panose="02020603050405020304" pitchFamily="18" charset="0"/>
              </a:rPr>
              <a:t>Finally we find that the children become anxious early on about the prospect of school swimming lessons. </a:t>
            </a:r>
            <a:r>
              <a:rPr lang="en-GB" dirty="0" smtClean="0">
                <a:latin typeface="Arial" panose="020B0604020202020204" pitchFamily="34" charset="0"/>
                <a:ea typeface="Times New Roman" panose="02020603050405020304" pitchFamily="18" charset="0"/>
              </a:rPr>
              <a:t>These will start in the summer term 2022 and we will write to you with further details closer to this date. </a:t>
            </a:r>
            <a:endParaRPr lang="en-GB" dirty="0">
              <a:latin typeface="Times New Roman" panose="02020603050405020304" pitchFamily="18" charset="0"/>
              <a:ea typeface="Times New Roman" panose="02020603050405020304" pitchFamily="18" charset="0"/>
            </a:endParaRPr>
          </a:p>
          <a:p>
            <a:pPr algn="just">
              <a:spcAft>
                <a:spcPts val="0"/>
              </a:spcAft>
            </a:pPr>
            <a:endParaRPr lang="en-GB" sz="2000" dirty="0">
              <a:latin typeface="Arial" panose="020B0604020202020204" pitchFamily="34" charset="0"/>
              <a:ea typeface="Times New Roman" panose="02020603050405020304" pitchFamily="18" charset="0"/>
            </a:endParaRPr>
          </a:p>
          <a:p>
            <a:pPr algn="just">
              <a:spcAft>
                <a:spcPts val="0"/>
              </a:spcAft>
            </a:pP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041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3" y="387979"/>
            <a:ext cx="8620259" cy="4832092"/>
          </a:xfrm>
          <a:prstGeom prst="rect">
            <a:avLst/>
          </a:prstGeom>
        </p:spPr>
        <p:txBody>
          <a:bodyPr wrap="square">
            <a:spAutoFit/>
          </a:bodyPr>
          <a:lstStyle/>
          <a:p>
            <a:pPr algn="just">
              <a:spcAft>
                <a:spcPts val="0"/>
              </a:spcAft>
            </a:pPr>
            <a:r>
              <a:rPr lang="en-GB" sz="2800" u="sng" dirty="0" smtClean="0">
                <a:effectLst/>
                <a:latin typeface="Arial" panose="020B0604020202020204" pitchFamily="34" charset="0"/>
                <a:ea typeface="Times New Roman" panose="02020603050405020304" pitchFamily="18" charset="0"/>
              </a:rPr>
              <a:t>Spellings </a:t>
            </a:r>
            <a:endParaRPr lang="en-GB" sz="2800" dirty="0" smtClean="0">
              <a:effectLst/>
              <a:latin typeface="Times New Roman" panose="02020603050405020304" pitchFamily="18" charset="0"/>
              <a:ea typeface="Times New Roman" panose="02020603050405020304" pitchFamily="18" charset="0"/>
            </a:endParaRPr>
          </a:p>
          <a:p>
            <a:pPr algn="just">
              <a:spcAft>
                <a:spcPts val="0"/>
              </a:spcAft>
            </a:pPr>
            <a:r>
              <a:rPr lang="en-GB" sz="2800" dirty="0" smtClean="0">
                <a:effectLst/>
                <a:latin typeface="Arial" panose="020B0604020202020204" pitchFamily="34" charset="0"/>
                <a:ea typeface="Times New Roman" panose="02020603050405020304" pitchFamily="18" charset="0"/>
              </a:rPr>
              <a:t>Your child may already have mentioned that we have assessed their ability to spell the most commonly occurring or high frequency words this week. We attach particular importance to the spelling of these words and children identified as needing additional support will receive help in learning these words.  All children will receive a list of words each week. These will be drawn from the National Curriculum and will relate to the grammar and spelling lessons taught in school.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041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287911"/>
            <a:ext cx="8452834" cy="5803796"/>
          </a:xfrm>
          <a:prstGeom prst="rect">
            <a:avLst/>
          </a:prstGeom>
        </p:spPr>
        <p:txBody>
          <a:bodyPr wrap="square">
            <a:spAutoFit/>
          </a:bodyPr>
          <a:lstStyle/>
          <a:p>
            <a:pPr>
              <a:spcAft>
                <a:spcPts val="0"/>
              </a:spcAft>
            </a:pPr>
            <a:r>
              <a:rPr lang="en-GB" sz="2400" u="sng" dirty="0" smtClean="0">
                <a:effectLst/>
                <a:latin typeface="Arial" panose="020B0604020202020204" pitchFamily="34" charset="0"/>
                <a:ea typeface="Times New Roman" panose="02020603050405020304" pitchFamily="18" charset="0"/>
              </a:rPr>
              <a:t>Times Tables</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By the end of this year, the children would normally be expected to be fluent in multiplication (and corresponding division facts) for the two, five, ten, three, four and eight times tables. Children may already be able to count in 2s or 5s, often using their fingers, to derive the answer to, for example six twos. This is different from knowing that six twos are twelve. If they know this then it is a simple step to recognise two sixes are twelve and that 12 ÷ 6 = 2 and 12 ÷ 2 = 6. To this end children will also be tested on their ability to recall these facts each week. We will introduce these beginning with the tables that the children are more likely to be familiar with i.e. tens and twos. Children who know these will progress more rapidly onto the other tables and division facts.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004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256" y="310913"/>
            <a:ext cx="8710412" cy="3416320"/>
          </a:xfrm>
          <a:prstGeom prst="rect">
            <a:avLst/>
          </a:prstGeom>
        </p:spPr>
        <p:txBody>
          <a:bodyPr wrap="square">
            <a:spAutoFit/>
          </a:bodyPr>
          <a:lstStyle/>
          <a:p>
            <a:pPr algn="just">
              <a:spcAft>
                <a:spcPts val="0"/>
              </a:spcAft>
            </a:pPr>
            <a:r>
              <a:rPr lang="en-GB" sz="2400" dirty="0" smtClean="0">
                <a:effectLst/>
                <a:latin typeface="Arial" panose="020B0604020202020204" pitchFamily="34" charset="0"/>
                <a:ea typeface="Times New Roman" panose="02020603050405020304" pitchFamily="18" charset="0"/>
              </a:rPr>
              <a:t>Both tables and spellings are assessed in a yellow test book on Tuesday so </a:t>
            </a:r>
            <a:r>
              <a:rPr lang="en-GB" sz="2400" b="1" dirty="0" smtClean="0">
                <a:effectLst/>
                <a:latin typeface="Arial" panose="020B0604020202020204" pitchFamily="34" charset="0"/>
                <a:ea typeface="Times New Roman" panose="02020603050405020304" pitchFamily="18" charset="0"/>
              </a:rPr>
              <a:t>please</a:t>
            </a:r>
            <a:r>
              <a:rPr lang="en-GB" sz="2400" dirty="0" smtClean="0">
                <a:effectLst/>
                <a:latin typeface="Arial" panose="020B0604020202020204" pitchFamily="34" charset="0"/>
                <a:ea typeface="Times New Roman" panose="02020603050405020304" pitchFamily="18" charset="0"/>
              </a:rPr>
              <a:t> ensure that your child has this in their bag. These books go back and forth between home and school together with the reading record (see below) and will give you an indication of how your child is getting along. </a:t>
            </a:r>
          </a:p>
          <a:p>
            <a:pPr algn="just">
              <a:spcAft>
                <a:spcPts val="0"/>
              </a:spcAft>
            </a:pPr>
            <a:endParaRPr lang="en-GB" sz="2400" dirty="0" smtClean="0">
              <a:effectLst/>
              <a:latin typeface="Arial" panose="020B0604020202020204" pitchFamily="34"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We also plan to use </a:t>
            </a:r>
            <a:r>
              <a:rPr lang="en-GB" sz="2400" dirty="0" err="1" smtClean="0">
                <a:effectLst/>
                <a:latin typeface="Arial" panose="020B0604020202020204" pitchFamily="34" charset="0"/>
                <a:ea typeface="Times New Roman" panose="02020603050405020304" pitchFamily="18" charset="0"/>
              </a:rPr>
              <a:t>PurpleMash</a:t>
            </a:r>
            <a:r>
              <a:rPr lang="en-GB" sz="2400" dirty="0" smtClean="0">
                <a:effectLst/>
                <a:latin typeface="Arial" panose="020B0604020202020204" pitchFamily="34" charset="0"/>
                <a:ea typeface="Times New Roman" panose="02020603050405020304" pitchFamily="18" charset="0"/>
              </a:rPr>
              <a:t> 2Quiz during an IT slot to consolidate the weekly spellings and encourage you to use Times Tables Rock Stars (TTRS) to develop fluency. </a:t>
            </a:r>
            <a:endParaRPr lang="en-GB" sz="2400" dirty="0">
              <a:effectLst/>
              <a:latin typeface="Times New Roman" panose="02020603050405020304" pitchFamily="18" charset="0"/>
              <a:ea typeface="Times New Roman" panose="02020603050405020304" pitchFamily="18" charset="0"/>
            </a:endParaRPr>
          </a:p>
        </p:txBody>
      </p:sp>
      <p:sp>
        <p:nvSpPr>
          <p:cNvPr id="4" name="TextBox 3"/>
          <p:cNvSpPr txBox="1"/>
          <p:nvPr/>
        </p:nvSpPr>
        <p:spPr>
          <a:xfrm>
            <a:off x="575256" y="3822114"/>
            <a:ext cx="8362682"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The yellow books also carry login information for Mathletics, PurpleMash and your child’s Gmail account.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03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952" y="178749"/>
            <a:ext cx="8787685" cy="3416320"/>
          </a:xfrm>
          <a:prstGeom prst="rect">
            <a:avLst/>
          </a:prstGeom>
        </p:spPr>
        <p:txBody>
          <a:bodyPr wrap="square">
            <a:spAutoFit/>
          </a:bodyPr>
          <a:lstStyle/>
          <a:p>
            <a:pPr>
              <a:spcAft>
                <a:spcPts val="0"/>
              </a:spcAft>
            </a:pPr>
            <a:r>
              <a:rPr lang="en-GB" sz="2400" u="sng" dirty="0" smtClean="0">
                <a:effectLst/>
                <a:latin typeface="Arial" panose="020B0604020202020204" pitchFamily="34" charset="0"/>
                <a:ea typeface="Times New Roman" panose="02020603050405020304" pitchFamily="18" charset="0"/>
              </a:rPr>
              <a:t>Reading</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We really want to encourage a love of reading and would like every child to have three books with them in school at all times. </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endParaRPr lang="en-GB" sz="2400" dirty="0" smtClean="0">
              <a:effectLst/>
              <a:latin typeface="Arial" panose="020B0604020202020204" pitchFamily="34"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1. Their school reading book </a:t>
            </a:r>
            <a:endParaRPr lang="en-GB" sz="2400" dirty="0" smtClean="0">
              <a:effectLst/>
              <a:latin typeface="Times New Roman" panose="02020603050405020304" pitchFamily="18" charset="0"/>
              <a:ea typeface="Times New Roman" panose="02020603050405020304" pitchFamily="18" charset="0"/>
            </a:endParaRPr>
          </a:p>
          <a:p>
            <a:pPr algn="just">
              <a:spcAft>
                <a:spcPts val="0"/>
              </a:spcAft>
            </a:pPr>
            <a:r>
              <a:rPr lang="en-GB" sz="2400" dirty="0" smtClean="0">
                <a:effectLst/>
                <a:latin typeface="Arial" panose="020B0604020202020204" pitchFamily="34" charset="0"/>
                <a:ea typeface="Times New Roman" panose="02020603050405020304" pitchFamily="18" charset="0"/>
              </a:rPr>
              <a:t>This will be chosen from the banded books kept in </a:t>
            </a:r>
            <a:r>
              <a:rPr lang="en-GB" sz="2400" dirty="0" smtClean="0">
                <a:latin typeface="Arial" panose="020B0604020202020204" pitchFamily="34" charset="0"/>
                <a:ea typeface="Times New Roman" panose="02020603050405020304" pitchFamily="18" charset="0"/>
              </a:rPr>
              <a:t>baskets in the corridor. They </a:t>
            </a:r>
            <a:r>
              <a:rPr lang="en-GB" sz="2400" dirty="0" smtClean="0">
                <a:effectLst/>
                <a:latin typeface="Arial" panose="020B0604020202020204" pitchFamily="34" charset="0"/>
                <a:ea typeface="Times New Roman" panose="02020603050405020304" pitchFamily="18" charset="0"/>
              </a:rPr>
              <a:t>will have an opportunity to change their book from the selection on offer during daily quiet reading sessions after lunch.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4204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164" y="169244"/>
            <a:ext cx="8993746" cy="4401205"/>
          </a:xfrm>
          <a:prstGeom prst="rect">
            <a:avLst/>
          </a:prstGeom>
        </p:spPr>
        <p:txBody>
          <a:bodyPr wrap="square">
            <a:spAutoFit/>
          </a:bodyPr>
          <a:lstStyle/>
          <a:p>
            <a:pPr algn="just">
              <a:spcAft>
                <a:spcPts val="0"/>
              </a:spcAft>
            </a:pPr>
            <a:r>
              <a:rPr lang="en-GB" sz="2800" dirty="0" smtClean="0">
                <a:effectLst/>
                <a:latin typeface="Arial" panose="020B0604020202020204" pitchFamily="34" charset="0"/>
                <a:ea typeface="Times New Roman" panose="02020603050405020304" pitchFamily="18" charset="0"/>
              </a:rPr>
              <a:t>2. A School library book</a:t>
            </a:r>
            <a:endParaRPr lang="en-GB" sz="2800" dirty="0" smtClean="0">
              <a:effectLst/>
              <a:latin typeface="Times New Roman" panose="02020603050405020304" pitchFamily="18" charset="0"/>
              <a:ea typeface="Times New Roman" panose="02020603050405020304" pitchFamily="18" charset="0"/>
            </a:endParaRPr>
          </a:p>
          <a:p>
            <a:pPr algn="just">
              <a:spcAft>
                <a:spcPts val="0"/>
              </a:spcAft>
            </a:pPr>
            <a:r>
              <a:rPr lang="en-GB" sz="2800" dirty="0" smtClean="0">
                <a:effectLst/>
                <a:latin typeface="Arial" panose="020B0604020202020204" pitchFamily="34" charset="0"/>
                <a:ea typeface="Times New Roman" panose="02020603050405020304" pitchFamily="18" charset="0"/>
              </a:rPr>
              <a:t>Year 3 have a library of books selected by Mrs Holt our librarian together with books belonging to Mr Stirling and Mrs Koutsouvelis. These are kept </a:t>
            </a:r>
            <a:r>
              <a:rPr lang="en-GB" sz="2800" dirty="0" smtClean="0">
                <a:latin typeface="Arial" panose="020B0604020202020204" pitchFamily="34" charset="0"/>
                <a:ea typeface="Times New Roman" panose="02020603050405020304" pitchFamily="18" charset="0"/>
              </a:rPr>
              <a:t>in both Y3 </a:t>
            </a:r>
            <a:r>
              <a:rPr lang="en-GB" sz="2800" dirty="0" smtClean="0">
                <a:effectLst/>
                <a:latin typeface="Arial" panose="020B0604020202020204" pitchFamily="34" charset="0"/>
                <a:ea typeface="Times New Roman" panose="02020603050405020304" pitchFamily="18" charset="0"/>
              </a:rPr>
              <a:t> classrooms. We are currently wrestling with an update to ‘Junior Librarian 3’, the library management system in the junior library. When this is sorted, the children will       </a:t>
            </a:r>
            <a:r>
              <a:rPr lang="en-GB" sz="2800" dirty="0" smtClean="0">
                <a:effectLst/>
                <a:latin typeface="Arial" panose="020B0604020202020204" pitchFamily="34" charset="0"/>
                <a:ea typeface="Times New Roman" panose="02020603050405020304" pitchFamily="18" charset="0"/>
              </a:rPr>
              <a:t>Once </a:t>
            </a:r>
            <a:r>
              <a:rPr lang="en-GB" sz="2800" dirty="0" smtClean="0">
                <a:effectLst/>
                <a:latin typeface="Arial" panose="020B0604020202020204" pitchFamily="34" charset="0"/>
                <a:ea typeface="Times New Roman" panose="02020603050405020304" pitchFamily="18" charset="0"/>
              </a:rPr>
              <a:t>more be </a:t>
            </a:r>
            <a:r>
              <a:rPr lang="en-GB" sz="2800" dirty="0" smtClean="0">
                <a:effectLst/>
                <a:latin typeface="Arial" panose="020B0604020202020204" pitchFamily="34" charset="0"/>
                <a:ea typeface="Times New Roman" panose="02020603050405020304" pitchFamily="18" charset="0"/>
              </a:rPr>
              <a:t>able to </a:t>
            </a:r>
            <a:r>
              <a:rPr lang="en-GB" sz="2800" dirty="0" smtClean="0">
                <a:effectLst/>
                <a:latin typeface="Arial" panose="020B0604020202020204" pitchFamily="34" charset="0"/>
                <a:ea typeface="Times New Roman" panose="02020603050405020304" pitchFamily="18" charset="0"/>
              </a:rPr>
              <a:t>make a </a:t>
            </a:r>
            <a:r>
              <a:rPr lang="en-GB" sz="2800" dirty="0" smtClean="0">
                <a:effectLst/>
                <a:latin typeface="Arial" panose="020B0604020202020204" pitchFamily="34" charset="0"/>
                <a:ea typeface="Times New Roman" panose="02020603050405020304" pitchFamily="18" charset="0"/>
              </a:rPr>
              <a:t>selection from </a:t>
            </a:r>
            <a:r>
              <a:rPr lang="en-GB" sz="2800" dirty="0" smtClean="0">
                <a:effectLst/>
                <a:latin typeface="Arial" panose="020B0604020202020204" pitchFamily="34" charset="0"/>
                <a:ea typeface="Times New Roman" panose="02020603050405020304" pitchFamily="18" charset="0"/>
              </a:rPr>
              <a:t>the </a:t>
            </a:r>
            <a:r>
              <a:rPr lang="en-GB" sz="2800" dirty="0" smtClean="0">
                <a:effectLst/>
                <a:latin typeface="Arial" panose="020B0604020202020204" pitchFamily="34" charset="0"/>
                <a:ea typeface="Times New Roman" panose="02020603050405020304" pitchFamily="18" charset="0"/>
              </a:rPr>
              <a:t>super collection </a:t>
            </a:r>
            <a:r>
              <a:rPr lang="en-GB" sz="2800" dirty="0" smtClean="0">
                <a:effectLst/>
                <a:latin typeface="Arial" panose="020B0604020202020204" pitchFamily="34" charset="0"/>
                <a:ea typeface="Times New Roman" panose="02020603050405020304" pitchFamily="18" charset="0"/>
              </a:rPr>
              <a:t>of </a:t>
            </a:r>
            <a:r>
              <a:rPr lang="en-GB" sz="2800" dirty="0" smtClean="0">
                <a:effectLst/>
                <a:latin typeface="Arial" panose="020B0604020202020204" pitchFamily="34" charset="0"/>
                <a:ea typeface="Times New Roman" panose="02020603050405020304" pitchFamily="18" charset="0"/>
              </a:rPr>
              <a:t>books collated </a:t>
            </a:r>
            <a:r>
              <a:rPr lang="en-GB" sz="2800" dirty="0" smtClean="0">
                <a:effectLst/>
                <a:latin typeface="Arial" panose="020B0604020202020204" pitchFamily="34" charset="0"/>
                <a:ea typeface="Times New Roman" panose="02020603050405020304" pitchFamily="18" charset="0"/>
              </a:rPr>
              <a:t>by our </a:t>
            </a:r>
            <a:r>
              <a:rPr lang="en-GB" sz="2800" dirty="0">
                <a:latin typeface="Arial" panose="020B0604020202020204" pitchFamily="34" charset="0"/>
                <a:ea typeface="Times New Roman" panose="02020603050405020304" pitchFamily="18" charset="0"/>
              </a:rPr>
              <a:t>S</a:t>
            </a:r>
            <a:r>
              <a:rPr lang="en-GB" sz="2800" dirty="0" smtClean="0">
                <a:effectLst/>
                <a:latin typeface="Arial" panose="020B0604020202020204" pitchFamily="34" charset="0"/>
                <a:ea typeface="Times New Roman" panose="02020603050405020304" pitchFamily="18" charset="0"/>
              </a:rPr>
              <a:t>chool </a:t>
            </a:r>
            <a:r>
              <a:rPr lang="en-GB" sz="2800" dirty="0" smtClean="0">
                <a:effectLst/>
                <a:latin typeface="Arial" panose="020B0604020202020204" pitchFamily="34" charset="0"/>
                <a:ea typeface="Times New Roman" panose="02020603050405020304" pitchFamily="18" charset="0"/>
              </a:rPr>
              <a:t>librarian, </a:t>
            </a:r>
            <a:r>
              <a:rPr lang="en-GB" sz="2800" dirty="0" smtClean="0">
                <a:effectLst/>
                <a:latin typeface="Arial" panose="020B0604020202020204" pitchFamily="34" charset="0"/>
                <a:ea typeface="Times New Roman" panose="02020603050405020304" pitchFamily="18" charset="0"/>
              </a:rPr>
              <a:t>Debbie </a:t>
            </a:r>
            <a:r>
              <a:rPr lang="en-GB" sz="2800" dirty="0" smtClean="0">
                <a:effectLst/>
                <a:latin typeface="Arial" panose="020B0604020202020204" pitchFamily="34" charset="0"/>
                <a:ea typeface="Times New Roman" panose="02020603050405020304" pitchFamily="18" charset="0"/>
              </a:rPr>
              <a:t>Holt.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622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467" y="365391"/>
            <a:ext cx="8066467" cy="5262979"/>
          </a:xfrm>
          <a:prstGeom prst="rect">
            <a:avLst/>
          </a:prstGeom>
        </p:spPr>
        <p:txBody>
          <a:bodyPr wrap="square">
            <a:spAutoFit/>
          </a:bodyPr>
          <a:lstStyle/>
          <a:p>
            <a:pPr algn="just">
              <a:spcAft>
                <a:spcPts val="0"/>
              </a:spcAft>
            </a:pPr>
            <a:r>
              <a:rPr lang="en-GB" sz="2800" dirty="0" smtClean="0">
                <a:effectLst/>
                <a:latin typeface="Arial" panose="020B0604020202020204" pitchFamily="34" charset="0"/>
                <a:ea typeface="Times New Roman" panose="02020603050405020304" pitchFamily="18" charset="0"/>
              </a:rPr>
              <a:t>3. A book or magazine from home.</a:t>
            </a:r>
            <a:endParaRPr lang="en-GB" sz="2800" dirty="0" smtClean="0">
              <a:effectLst/>
              <a:latin typeface="Times New Roman" panose="02020603050405020304" pitchFamily="18" charset="0"/>
              <a:ea typeface="Times New Roman" panose="02020603050405020304" pitchFamily="18" charset="0"/>
            </a:endParaRPr>
          </a:p>
          <a:p>
            <a:pPr algn="just">
              <a:spcAft>
                <a:spcPts val="0"/>
              </a:spcAft>
            </a:pPr>
            <a:r>
              <a:rPr lang="en-GB" sz="2800" dirty="0" smtClean="0">
                <a:effectLst/>
                <a:latin typeface="Arial" panose="020B0604020202020204" pitchFamily="34" charset="0"/>
                <a:ea typeface="Times New Roman" panose="02020603050405020304" pitchFamily="18" charset="0"/>
              </a:rPr>
              <a:t>We want to acknowledge the reading going on outside of school so would like children to have something of their own to read. This could be a novel that they just can’t put down or a magazine that they might receive as a subscription (anything from ‘The Beano’ to ‘Aquila’)  </a:t>
            </a:r>
            <a:endParaRPr lang="en-GB" sz="2800" dirty="0" smtClean="0">
              <a:effectLst/>
              <a:latin typeface="Times New Roman" panose="02020603050405020304" pitchFamily="18" charset="0"/>
              <a:ea typeface="Times New Roman" panose="02020603050405020304" pitchFamily="18" charset="0"/>
            </a:endParaRPr>
          </a:p>
          <a:p>
            <a:pPr algn="just">
              <a:spcAft>
                <a:spcPts val="0"/>
              </a:spcAft>
            </a:pPr>
            <a:r>
              <a:rPr lang="en-GB" sz="2800" dirty="0" smtClean="0">
                <a:effectLst/>
                <a:latin typeface="Arial" panose="020B0604020202020204" pitchFamily="34" charset="0"/>
                <a:ea typeface="Times New Roman" panose="02020603050405020304" pitchFamily="18" charset="0"/>
              </a:rPr>
              <a:t> </a:t>
            </a:r>
            <a:endParaRPr lang="en-GB" sz="2800" dirty="0" smtClean="0">
              <a:effectLst/>
              <a:latin typeface="Times New Roman" panose="02020603050405020304" pitchFamily="18" charset="0"/>
              <a:ea typeface="Times New Roman" panose="02020603050405020304" pitchFamily="18" charset="0"/>
            </a:endParaRPr>
          </a:p>
          <a:p>
            <a:pPr algn="just">
              <a:spcAft>
                <a:spcPts val="0"/>
              </a:spcAft>
            </a:pPr>
            <a:r>
              <a:rPr lang="en-GB" sz="2800" dirty="0" smtClean="0">
                <a:effectLst/>
                <a:latin typeface="Arial" panose="020B0604020202020204" pitchFamily="34" charset="0"/>
                <a:ea typeface="Times New Roman" panose="02020603050405020304" pitchFamily="18" charset="0"/>
              </a:rPr>
              <a:t>We are also making it a priority to find time to read stories aloud to the children at the end of the day. This is particularly easy this term while we study the work of Roald Dahl</a:t>
            </a:r>
            <a:r>
              <a:rPr lang="en-GB" sz="2400" dirty="0" smtClean="0">
                <a:effectLst/>
                <a:latin typeface="Arial" panose="020B0604020202020204" pitchFamily="34" charset="0"/>
                <a:ea typeface="Times New Roman" panose="02020603050405020304" pitchFamily="18" charset="0"/>
              </a:rPr>
              <a:t>.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9236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239</TotalTime>
  <Words>1907</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Welcome to Year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shaun.stirling@ntlworld.com</dc:creator>
  <cp:lastModifiedBy>Mr Unsworth</cp:lastModifiedBy>
  <cp:revision>35</cp:revision>
  <dcterms:created xsi:type="dcterms:W3CDTF">2020-09-07T19:32:16Z</dcterms:created>
  <dcterms:modified xsi:type="dcterms:W3CDTF">2021-09-10T13:31:25Z</dcterms:modified>
</cp:coreProperties>
</file>